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77" r:id="rId2"/>
  </p:sldMasterIdLst>
  <p:notesMasterIdLst>
    <p:notesMasterId r:id="rId24"/>
  </p:notesMasterIdLst>
  <p:handoutMasterIdLst>
    <p:handoutMasterId r:id="rId25"/>
  </p:handoutMasterIdLst>
  <p:sldIdLst>
    <p:sldId id="257" r:id="rId3"/>
    <p:sldId id="293" r:id="rId4"/>
    <p:sldId id="294" r:id="rId5"/>
    <p:sldId id="324" r:id="rId6"/>
    <p:sldId id="350" r:id="rId7"/>
    <p:sldId id="328" r:id="rId8"/>
    <p:sldId id="351" r:id="rId9"/>
    <p:sldId id="331" r:id="rId10"/>
    <p:sldId id="352" r:id="rId11"/>
    <p:sldId id="322" r:id="rId12"/>
    <p:sldId id="327" r:id="rId13"/>
    <p:sldId id="360" r:id="rId14"/>
    <p:sldId id="361" r:id="rId15"/>
    <p:sldId id="354" r:id="rId16"/>
    <p:sldId id="362" r:id="rId17"/>
    <p:sldId id="357" r:id="rId18"/>
    <p:sldId id="358" r:id="rId19"/>
    <p:sldId id="364" r:id="rId20"/>
    <p:sldId id="359" r:id="rId21"/>
    <p:sldId id="353" r:id="rId22"/>
    <p:sldId id="281" r:id="rId23"/>
  </p:sldIdLst>
  <p:sldSz cx="9144000" cy="6858000" type="screen4x3"/>
  <p:notesSz cx="6858000" cy="9080500"/>
  <p:defaultTextStyle>
    <a:defPPr>
      <a:defRPr lang="en-US"/>
    </a:defPPr>
    <a:lvl1pPr algn="ctr" rtl="0" fontAlgn="base">
      <a:spcBef>
        <a:spcPct val="20000"/>
      </a:spcBef>
      <a:spcAft>
        <a:spcPct val="0"/>
      </a:spcAft>
      <a:buClr>
        <a:schemeClr val="hlink"/>
      </a:buClr>
      <a:buSzPct val="80000"/>
      <a:buFont typeface="Wingdings" pitchFamily="2" charset="2"/>
      <a:defRPr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ctr" rtl="0" fontAlgn="base">
      <a:spcBef>
        <a:spcPct val="20000"/>
      </a:spcBef>
      <a:spcAft>
        <a:spcPct val="0"/>
      </a:spcAft>
      <a:buClr>
        <a:schemeClr val="hlink"/>
      </a:buClr>
      <a:buSzPct val="80000"/>
      <a:buFont typeface="Wingdings" pitchFamily="2" charset="2"/>
      <a:defRPr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ctr" rtl="0" fontAlgn="base">
      <a:spcBef>
        <a:spcPct val="20000"/>
      </a:spcBef>
      <a:spcAft>
        <a:spcPct val="0"/>
      </a:spcAft>
      <a:buClr>
        <a:schemeClr val="hlink"/>
      </a:buClr>
      <a:buSzPct val="80000"/>
      <a:buFont typeface="Wingdings" pitchFamily="2" charset="2"/>
      <a:defRPr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ctr" rtl="0" fontAlgn="base">
      <a:spcBef>
        <a:spcPct val="20000"/>
      </a:spcBef>
      <a:spcAft>
        <a:spcPct val="0"/>
      </a:spcAft>
      <a:buClr>
        <a:schemeClr val="hlink"/>
      </a:buClr>
      <a:buSzPct val="80000"/>
      <a:buFont typeface="Wingdings" pitchFamily="2" charset="2"/>
      <a:defRPr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ctr" rtl="0" fontAlgn="base">
      <a:spcBef>
        <a:spcPct val="20000"/>
      </a:spcBef>
      <a:spcAft>
        <a:spcPct val="0"/>
      </a:spcAft>
      <a:buClr>
        <a:schemeClr val="hlink"/>
      </a:buClr>
      <a:buSzPct val="80000"/>
      <a:buFont typeface="Wingdings" pitchFamily="2" charset="2"/>
      <a:defRPr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9E0000"/>
    <a:srgbClr val="FF0000"/>
    <a:srgbClr val="002850"/>
    <a:srgbClr val="002C58"/>
    <a:srgbClr val="003366"/>
    <a:srgbClr val="00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121" autoAdjust="0"/>
    <p:restoredTop sz="89922" autoAdjust="0"/>
  </p:normalViewPr>
  <p:slideViewPr>
    <p:cSldViewPr>
      <p:cViewPr varScale="1">
        <p:scale>
          <a:sx n="71" d="100"/>
          <a:sy n="71" d="100"/>
        </p:scale>
        <p:origin x="-86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0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GRTAMASTER\common\Project_Files\TIME\TRIP\Performance%20Measures\GRTATripFiles\2009\August2009TRIPActivations.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2007_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4"/>
  <c:chart>
    <c:title>
      <c:tx>
        <c:rich>
          <a:bodyPr/>
          <a:lstStyle/>
          <a:p>
            <a:pPr algn="ctr">
              <a:defRPr/>
            </a:pPr>
            <a:r>
              <a:rPr lang="en-US"/>
              <a:t>Time to Roadway Clearance</a:t>
            </a:r>
            <a:r>
              <a:rPr lang="en-US" baseline="0"/>
              <a:t> 2007-2009</a:t>
            </a:r>
            <a:endParaRPr lang="en-US"/>
          </a:p>
        </c:rich>
      </c:tx>
      <c:layout>
        <c:manualLayout>
          <c:xMode val="edge"/>
          <c:yMode val="edge"/>
          <c:x val="0.24645772945242087"/>
          <c:y val="5.330681379052047E-2"/>
        </c:manualLayout>
      </c:layout>
    </c:title>
    <c:plotArea>
      <c:layout/>
      <c:barChart>
        <c:barDir val="bar"/>
        <c:grouping val="stacked"/>
        <c:ser>
          <c:idx val="0"/>
          <c:order val="0"/>
          <c:tx>
            <c:strRef>
              <c:f>Graphs!$D$51</c:f>
              <c:strCache>
                <c:ptCount val="1"/>
                <c:pt idx="0">
                  <c:v>Activate</c:v>
                </c:pt>
              </c:strCache>
            </c:strRef>
          </c:tx>
          <c:cat>
            <c:numRef>
              <c:f>Graphs!$C$52:$C$54</c:f>
              <c:numCache>
                <c:formatCode>General</c:formatCode>
                <c:ptCount val="3"/>
                <c:pt idx="0">
                  <c:v>2007</c:v>
                </c:pt>
                <c:pt idx="1">
                  <c:v>2008</c:v>
                </c:pt>
                <c:pt idx="2">
                  <c:v>2009</c:v>
                </c:pt>
              </c:numCache>
            </c:numRef>
          </c:cat>
          <c:val>
            <c:numRef>
              <c:f>Graphs!$D$52:$D$54</c:f>
              <c:numCache>
                <c:formatCode>General</c:formatCode>
                <c:ptCount val="3"/>
                <c:pt idx="0">
                  <c:v>30</c:v>
                </c:pt>
                <c:pt idx="1">
                  <c:v>26</c:v>
                </c:pt>
                <c:pt idx="2">
                  <c:v>19</c:v>
                </c:pt>
              </c:numCache>
            </c:numRef>
          </c:val>
        </c:ser>
        <c:ser>
          <c:idx val="1"/>
          <c:order val="1"/>
          <c:tx>
            <c:strRef>
              <c:f>Graphs!$E$51</c:f>
              <c:strCache>
                <c:ptCount val="1"/>
                <c:pt idx="0">
                  <c:v>Arrival</c:v>
                </c:pt>
              </c:strCache>
            </c:strRef>
          </c:tx>
          <c:cat>
            <c:numRef>
              <c:f>Graphs!$C$52:$C$54</c:f>
              <c:numCache>
                <c:formatCode>General</c:formatCode>
                <c:ptCount val="3"/>
                <c:pt idx="0">
                  <c:v>2007</c:v>
                </c:pt>
                <c:pt idx="1">
                  <c:v>2008</c:v>
                </c:pt>
                <c:pt idx="2">
                  <c:v>2009</c:v>
                </c:pt>
              </c:numCache>
            </c:numRef>
          </c:cat>
          <c:val>
            <c:numRef>
              <c:f>Graphs!$E$52:$E$54</c:f>
              <c:numCache>
                <c:formatCode>General</c:formatCode>
                <c:ptCount val="3"/>
                <c:pt idx="0">
                  <c:v>23</c:v>
                </c:pt>
                <c:pt idx="1">
                  <c:v>14</c:v>
                </c:pt>
                <c:pt idx="2">
                  <c:v>18</c:v>
                </c:pt>
              </c:numCache>
            </c:numRef>
          </c:val>
        </c:ser>
        <c:ser>
          <c:idx val="2"/>
          <c:order val="2"/>
          <c:tx>
            <c:strRef>
              <c:f>Graphs!$F$51</c:f>
              <c:strCache>
                <c:ptCount val="1"/>
                <c:pt idx="0">
                  <c:v>NTP</c:v>
                </c:pt>
              </c:strCache>
            </c:strRef>
          </c:tx>
          <c:cat>
            <c:numRef>
              <c:f>Graphs!$C$52:$C$54</c:f>
              <c:numCache>
                <c:formatCode>General</c:formatCode>
                <c:ptCount val="3"/>
                <c:pt idx="0">
                  <c:v>2007</c:v>
                </c:pt>
                <c:pt idx="1">
                  <c:v>2008</c:v>
                </c:pt>
                <c:pt idx="2">
                  <c:v>2009</c:v>
                </c:pt>
              </c:numCache>
            </c:numRef>
          </c:cat>
          <c:val>
            <c:numRef>
              <c:f>Graphs!$F$52:$F$54</c:f>
              <c:numCache>
                <c:formatCode>General</c:formatCode>
                <c:ptCount val="3"/>
                <c:pt idx="0">
                  <c:v>0</c:v>
                </c:pt>
                <c:pt idx="1">
                  <c:v>17</c:v>
                </c:pt>
                <c:pt idx="2">
                  <c:v>15</c:v>
                </c:pt>
              </c:numCache>
            </c:numRef>
          </c:val>
        </c:ser>
        <c:ser>
          <c:idx val="3"/>
          <c:order val="3"/>
          <c:tx>
            <c:strRef>
              <c:f>Graphs!$G$51</c:f>
              <c:strCache>
                <c:ptCount val="1"/>
                <c:pt idx="0">
                  <c:v>Clearance</c:v>
                </c:pt>
              </c:strCache>
            </c:strRef>
          </c:tx>
          <c:cat>
            <c:numRef>
              <c:f>Graphs!$C$52:$C$54</c:f>
              <c:numCache>
                <c:formatCode>General</c:formatCode>
                <c:ptCount val="3"/>
                <c:pt idx="0">
                  <c:v>2007</c:v>
                </c:pt>
                <c:pt idx="1">
                  <c:v>2008</c:v>
                </c:pt>
                <c:pt idx="2">
                  <c:v>2009</c:v>
                </c:pt>
              </c:numCache>
            </c:numRef>
          </c:cat>
          <c:val>
            <c:numRef>
              <c:f>Graphs!$G$52:$G$54</c:f>
              <c:numCache>
                <c:formatCode>General</c:formatCode>
                <c:ptCount val="3"/>
                <c:pt idx="0">
                  <c:v>216</c:v>
                </c:pt>
                <c:pt idx="1">
                  <c:v>49</c:v>
                </c:pt>
                <c:pt idx="2">
                  <c:v>43</c:v>
                </c:pt>
              </c:numCache>
            </c:numRef>
          </c:val>
        </c:ser>
        <c:dLbls>
          <c:showVal val="1"/>
        </c:dLbls>
        <c:gapWidth val="300"/>
        <c:overlap val="100"/>
        <c:serLines/>
        <c:axId val="41483264"/>
        <c:axId val="41497728"/>
      </c:barChart>
      <c:catAx>
        <c:axId val="41483264"/>
        <c:scaling>
          <c:orientation val="minMax"/>
        </c:scaling>
        <c:axPos val="l"/>
        <c:title>
          <c:tx>
            <c:rich>
              <a:bodyPr/>
              <a:lstStyle/>
              <a:p>
                <a:pPr>
                  <a:defRPr/>
                </a:pPr>
                <a:r>
                  <a:rPr lang="en-US"/>
                  <a:t>Year</a:t>
                </a:r>
              </a:p>
            </c:rich>
          </c:tx>
          <c:layout/>
        </c:title>
        <c:numFmt formatCode="General" sourceLinked="1"/>
        <c:majorTickMark val="none"/>
        <c:tickLblPos val="nextTo"/>
        <c:crossAx val="41497728"/>
        <c:crosses val="autoZero"/>
        <c:auto val="1"/>
        <c:lblAlgn val="ctr"/>
        <c:lblOffset val="100"/>
      </c:catAx>
      <c:valAx>
        <c:axId val="41497728"/>
        <c:scaling>
          <c:orientation val="minMax"/>
          <c:max val="300"/>
        </c:scaling>
        <c:axPos val="b"/>
        <c:majorGridlines/>
        <c:title>
          <c:tx>
            <c:rich>
              <a:bodyPr/>
              <a:lstStyle/>
              <a:p>
                <a:pPr>
                  <a:defRPr/>
                </a:pPr>
                <a:r>
                  <a:rPr lang="en-US"/>
                  <a:t>Time (Minutes)</a:t>
                </a:r>
              </a:p>
            </c:rich>
          </c:tx>
          <c:layout/>
        </c:title>
        <c:numFmt formatCode="General" sourceLinked="1"/>
        <c:tickLblPos val="nextTo"/>
        <c:crossAx val="41483264"/>
        <c:crosses val="autoZero"/>
        <c:crossBetween val="between"/>
      </c:valAx>
      <c:spPr>
        <a:ln>
          <a:noFill/>
        </a:ln>
      </c:spPr>
    </c:plotArea>
    <c:legend>
      <c:legendPos val="r"/>
      <c:layout/>
    </c:legend>
    <c:plotVisOnly val="1"/>
  </c:chart>
  <c:spPr>
    <a:ln>
      <a:solidFill>
        <a:sysClr val="windowText" lastClr="000000"/>
      </a:solidFill>
    </a:ln>
  </c:sp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'Sheet1'!$B$1</c:f>
              <c:strCache>
                <c:ptCount val="1"/>
                <c:pt idx="0">
                  <c:v>2007</c:v>
                </c:pt>
              </c:strCache>
            </c:strRef>
          </c:tx>
          <c:cat>
            <c:strRef>
              <c:f>'Sheet1'!$A$2</c:f>
              <c:strCache>
                <c:ptCount val="1"/>
                <c:pt idx="0">
                  <c:v>Trip Activations</c:v>
                </c:pt>
              </c:strCache>
            </c:strRef>
          </c:cat>
          <c:val>
            <c:numRef>
              <c:f>'Sheet1'!$B$2</c:f>
              <c:numCache>
                <c:formatCode>General</c:formatCode>
                <c:ptCount val="1"/>
                <c:pt idx="0">
                  <c:v>27</c:v>
                </c:pt>
              </c:numCache>
            </c:numRef>
          </c:val>
        </c:ser>
        <c:ser>
          <c:idx val="1"/>
          <c:order val="1"/>
          <c:tx>
            <c:strRef>
              <c:f>'Sheet1'!$C$1</c:f>
              <c:strCache>
                <c:ptCount val="1"/>
                <c:pt idx="0">
                  <c:v>2008</c:v>
                </c:pt>
              </c:strCache>
            </c:strRef>
          </c:tx>
          <c:cat>
            <c:strRef>
              <c:f>'Sheet1'!$A$2</c:f>
              <c:strCache>
                <c:ptCount val="1"/>
                <c:pt idx="0">
                  <c:v>Trip Activations</c:v>
                </c:pt>
              </c:strCache>
            </c:strRef>
          </c:cat>
          <c:val>
            <c:numRef>
              <c:f>'Sheet1'!$C$2</c:f>
              <c:numCache>
                <c:formatCode>General</c:formatCode>
                <c:ptCount val="1"/>
                <c:pt idx="0">
                  <c:v>59</c:v>
                </c:pt>
              </c:numCache>
            </c:numRef>
          </c:val>
        </c:ser>
        <c:ser>
          <c:idx val="2"/>
          <c:order val="2"/>
          <c:tx>
            <c:strRef>
              <c:f>'Sheet1'!$D$1</c:f>
              <c:strCache>
                <c:ptCount val="1"/>
                <c:pt idx="0">
                  <c:v>2009</c:v>
                </c:pt>
              </c:strCache>
            </c:strRef>
          </c:tx>
          <c:cat>
            <c:strRef>
              <c:f>'Sheet1'!$A$2</c:f>
              <c:strCache>
                <c:ptCount val="1"/>
                <c:pt idx="0">
                  <c:v>Trip Activations</c:v>
                </c:pt>
              </c:strCache>
            </c:strRef>
          </c:cat>
          <c:val>
            <c:numRef>
              <c:f>'Sheet1'!$D$2</c:f>
              <c:numCache>
                <c:formatCode>General</c:formatCode>
                <c:ptCount val="1"/>
                <c:pt idx="0">
                  <c:v>41</c:v>
                </c:pt>
              </c:numCache>
            </c:numRef>
          </c:val>
        </c:ser>
        <c:axId val="56195712"/>
        <c:axId val="56197504"/>
      </c:barChart>
      <c:catAx>
        <c:axId val="56195712"/>
        <c:scaling>
          <c:orientation val="minMax"/>
        </c:scaling>
        <c:axPos val="b"/>
        <c:tickLblPos val="nextTo"/>
        <c:crossAx val="56197504"/>
        <c:crosses val="autoZero"/>
        <c:auto val="1"/>
        <c:lblAlgn val="ctr"/>
        <c:lblOffset val="100"/>
      </c:catAx>
      <c:valAx>
        <c:axId val="56197504"/>
        <c:scaling>
          <c:orientation val="minMax"/>
        </c:scaling>
        <c:axPos val="l"/>
        <c:majorGridlines/>
        <c:numFmt formatCode="General" sourceLinked="1"/>
        <c:tickLblPos val="nextTo"/>
        <c:crossAx val="56195712"/>
        <c:crosses val="autoZero"/>
        <c:crossBetween val="between"/>
      </c:valAx>
    </c:plotArea>
    <c:legend>
      <c:legendPos val="r"/>
      <c:layout/>
    </c:legend>
    <c:plotVisOnly val="1"/>
    <c:dispBlanksAs val="gap"/>
  </c:chart>
  <c:externalData r:id="rId1"/>
</c:chartSpace>
</file>

<file path=ppt/drawings/drawing1.xml><?xml version="1.0" encoding="utf-8"?>
<c:userShapes xmlns:c="http://schemas.openxmlformats.org/drawingml/2006/chart">
  <cdr:relSizeAnchor xmlns:cdr="http://schemas.openxmlformats.org/drawingml/2006/chartDrawing">
    <cdr:from>
      <cdr:x>0.36305</cdr:x>
      <cdr:y>0.23916</cdr:y>
    </cdr:from>
    <cdr:to>
      <cdr:x>0.44185</cdr:x>
      <cdr:y>0.3412</cdr:y>
    </cdr:to>
    <cdr:sp macro="" textlink="">
      <cdr:nvSpPr>
        <cdr:cNvPr id="2" name="TextBox 1"/>
        <cdr:cNvSpPr txBox="1"/>
      </cdr:nvSpPr>
      <cdr:spPr>
        <a:xfrm xmlns:a="http://schemas.openxmlformats.org/drawingml/2006/main">
          <a:off x="2624018" y="646124"/>
          <a:ext cx="569550" cy="275675"/>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000"/>
            <a:t>95 min</a:t>
          </a:r>
        </a:p>
      </cdr:txBody>
    </cdr:sp>
  </cdr:relSizeAnchor>
  <cdr:relSizeAnchor xmlns:cdr="http://schemas.openxmlformats.org/drawingml/2006/chartDrawing">
    <cdr:from>
      <cdr:x>0.73706</cdr:x>
      <cdr:y>0.56025</cdr:y>
    </cdr:from>
    <cdr:to>
      <cdr:x>0.81586</cdr:x>
      <cdr:y>0.66229</cdr:y>
    </cdr:to>
    <cdr:sp macro="" textlink="">
      <cdr:nvSpPr>
        <cdr:cNvPr id="3" name="TextBox 2"/>
        <cdr:cNvSpPr txBox="1"/>
      </cdr:nvSpPr>
      <cdr:spPr>
        <a:xfrm xmlns:a="http://schemas.openxmlformats.org/drawingml/2006/main">
          <a:off x="4380765" y="1244794"/>
          <a:ext cx="468356" cy="22672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000"/>
            <a:t> 269 min</a:t>
          </a:r>
        </a:p>
      </cdr:txBody>
    </cdr:sp>
  </cdr:relSizeAnchor>
  <cdr:relSizeAnchor xmlns:cdr="http://schemas.openxmlformats.org/drawingml/2006/chartDrawing">
    <cdr:from>
      <cdr:x>0.37948</cdr:x>
      <cdr:y>0.39829</cdr:y>
    </cdr:from>
    <cdr:to>
      <cdr:x>0.45828</cdr:x>
      <cdr:y>0.50033</cdr:y>
    </cdr:to>
    <cdr:sp macro="" textlink="">
      <cdr:nvSpPr>
        <cdr:cNvPr id="4" name="TextBox 3"/>
        <cdr:cNvSpPr txBox="1"/>
      </cdr:nvSpPr>
      <cdr:spPr>
        <a:xfrm xmlns:a="http://schemas.openxmlformats.org/drawingml/2006/main">
          <a:off x="2255477" y="884950"/>
          <a:ext cx="468356" cy="22671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000"/>
            <a:t>106 min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1" y="0"/>
            <a:ext cx="2972421" cy="454336"/>
          </a:xfrm>
          <a:prstGeom prst="rect">
            <a:avLst/>
          </a:prstGeom>
          <a:noFill/>
          <a:ln w="9525">
            <a:noFill/>
            <a:miter lim="800000"/>
            <a:headEnd/>
            <a:tailEnd/>
          </a:ln>
          <a:effectLst/>
        </p:spPr>
        <p:txBody>
          <a:bodyPr vert="horz" wrap="square" lIns="89697" tIns="44848" rIns="89697" bIns="44848" numCol="1" anchor="t" anchorCtr="0" compatLnSpc="1">
            <a:prstTxWarp prst="textNoShape">
              <a:avLst/>
            </a:prstTxWarp>
          </a:bodyPr>
          <a:lstStyle>
            <a:lvl1pPr algn="l" defTabSz="896558">
              <a:spcBef>
                <a:spcPct val="0"/>
              </a:spcBef>
              <a:buClrTx/>
              <a:buSzTx/>
              <a:buFontTx/>
              <a:buNone/>
              <a:defRPr sz="1200">
                <a:effectLst/>
                <a:latin typeface="Arial" charset="0"/>
              </a:defRPr>
            </a:lvl1pPr>
          </a:lstStyle>
          <a:p>
            <a:pPr>
              <a:defRPr/>
            </a:pPr>
            <a:endParaRPr lang="en-US"/>
          </a:p>
        </p:txBody>
      </p:sp>
      <p:sp>
        <p:nvSpPr>
          <p:cNvPr id="143363" name="Rectangle 3"/>
          <p:cNvSpPr>
            <a:spLocks noGrp="1" noChangeArrowheads="1"/>
          </p:cNvSpPr>
          <p:nvPr>
            <p:ph type="dt" sz="quarter" idx="1"/>
          </p:nvPr>
        </p:nvSpPr>
        <p:spPr bwMode="auto">
          <a:xfrm>
            <a:off x="3884027" y="0"/>
            <a:ext cx="2972421" cy="454336"/>
          </a:xfrm>
          <a:prstGeom prst="rect">
            <a:avLst/>
          </a:prstGeom>
          <a:noFill/>
          <a:ln w="9525">
            <a:noFill/>
            <a:miter lim="800000"/>
            <a:headEnd/>
            <a:tailEnd/>
          </a:ln>
          <a:effectLst/>
        </p:spPr>
        <p:txBody>
          <a:bodyPr vert="horz" wrap="square" lIns="89697" tIns="44848" rIns="89697" bIns="44848" numCol="1" anchor="t" anchorCtr="0" compatLnSpc="1">
            <a:prstTxWarp prst="textNoShape">
              <a:avLst/>
            </a:prstTxWarp>
          </a:bodyPr>
          <a:lstStyle>
            <a:lvl1pPr algn="r" defTabSz="896558">
              <a:spcBef>
                <a:spcPct val="0"/>
              </a:spcBef>
              <a:buClrTx/>
              <a:buSzTx/>
              <a:buFontTx/>
              <a:buNone/>
              <a:defRPr sz="1200">
                <a:effectLst/>
                <a:latin typeface="Arial" charset="0"/>
              </a:defRPr>
            </a:lvl1pPr>
          </a:lstStyle>
          <a:p>
            <a:pPr>
              <a:defRPr/>
            </a:pPr>
            <a:endParaRPr lang="en-US"/>
          </a:p>
        </p:txBody>
      </p:sp>
      <p:sp>
        <p:nvSpPr>
          <p:cNvPr id="143364" name="Rectangle 4"/>
          <p:cNvSpPr>
            <a:spLocks noGrp="1" noChangeArrowheads="1"/>
          </p:cNvSpPr>
          <p:nvPr>
            <p:ph type="ftr" sz="quarter" idx="2"/>
          </p:nvPr>
        </p:nvSpPr>
        <p:spPr bwMode="auto">
          <a:xfrm>
            <a:off x="1" y="8624614"/>
            <a:ext cx="2972421" cy="454336"/>
          </a:xfrm>
          <a:prstGeom prst="rect">
            <a:avLst/>
          </a:prstGeom>
          <a:noFill/>
          <a:ln w="9525">
            <a:noFill/>
            <a:miter lim="800000"/>
            <a:headEnd/>
            <a:tailEnd/>
          </a:ln>
          <a:effectLst/>
        </p:spPr>
        <p:txBody>
          <a:bodyPr vert="horz" wrap="square" lIns="89697" tIns="44848" rIns="89697" bIns="44848" numCol="1" anchor="b" anchorCtr="0" compatLnSpc="1">
            <a:prstTxWarp prst="textNoShape">
              <a:avLst/>
            </a:prstTxWarp>
          </a:bodyPr>
          <a:lstStyle>
            <a:lvl1pPr algn="l" defTabSz="896558">
              <a:spcBef>
                <a:spcPct val="0"/>
              </a:spcBef>
              <a:buClrTx/>
              <a:buSzTx/>
              <a:buFontTx/>
              <a:buNone/>
              <a:defRPr sz="1200">
                <a:effectLst/>
                <a:latin typeface="Arial" charset="0"/>
              </a:defRPr>
            </a:lvl1pPr>
          </a:lstStyle>
          <a:p>
            <a:pPr>
              <a:defRPr/>
            </a:pPr>
            <a:endParaRPr lang="en-US"/>
          </a:p>
        </p:txBody>
      </p:sp>
      <p:sp>
        <p:nvSpPr>
          <p:cNvPr id="143365" name="Rectangle 5"/>
          <p:cNvSpPr>
            <a:spLocks noGrp="1" noChangeArrowheads="1"/>
          </p:cNvSpPr>
          <p:nvPr>
            <p:ph type="sldNum" sz="quarter" idx="3"/>
          </p:nvPr>
        </p:nvSpPr>
        <p:spPr bwMode="auto">
          <a:xfrm>
            <a:off x="3884027" y="8624614"/>
            <a:ext cx="2972421" cy="454336"/>
          </a:xfrm>
          <a:prstGeom prst="rect">
            <a:avLst/>
          </a:prstGeom>
          <a:noFill/>
          <a:ln w="9525">
            <a:noFill/>
            <a:miter lim="800000"/>
            <a:headEnd/>
            <a:tailEnd/>
          </a:ln>
          <a:effectLst/>
        </p:spPr>
        <p:txBody>
          <a:bodyPr vert="horz" wrap="square" lIns="89697" tIns="44848" rIns="89697" bIns="44848" numCol="1" anchor="b" anchorCtr="0" compatLnSpc="1">
            <a:prstTxWarp prst="textNoShape">
              <a:avLst/>
            </a:prstTxWarp>
          </a:bodyPr>
          <a:lstStyle>
            <a:lvl1pPr algn="r" defTabSz="896558">
              <a:spcBef>
                <a:spcPct val="0"/>
              </a:spcBef>
              <a:buClrTx/>
              <a:buSzTx/>
              <a:buFontTx/>
              <a:buNone/>
              <a:defRPr sz="1200">
                <a:effectLst/>
                <a:latin typeface="Arial" charset="0"/>
              </a:defRPr>
            </a:lvl1pPr>
          </a:lstStyle>
          <a:p>
            <a:pPr>
              <a:defRPr/>
            </a:pPr>
            <a:fld id="{2A122698-6B0E-477F-9855-7AAE5382385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hdr" sz="quarter"/>
          </p:nvPr>
        </p:nvSpPr>
        <p:spPr bwMode="auto">
          <a:xfrm>
            <a:off x="1" y="0"/>
            <a:ext cx="2972421" cy="454336"/>
          </a:xfrm>
          <a:prstGeom prst="rect">
            <a:avLst/>
          </a:prstGeom>
          <a:noFill/>
          <a:ln w="9525">
            <a:noFill/>
            <a:miter lim="800000"/>
            <a:headEnd/>
            <a:tailEnd/>
          </a:ln>
          <a:effectLst/>
        </p:spPr>
        <p:txBody>
          <a:bodyPr vert="horz" wrap="square" lIns="89697" tIns="44848" rIns="89697" bIns="44848" numCol="1" anchor="t" anchorCtr="0" compatLnSpc="1">
            <a:prstTxWarp prst="textNoShape">
              <a:avLst/>
            </a:prstTxWarp>
          </a:bodyPr>
          <a:lstStyle>
            <a:lvl1pPr algn="l" defTabSz="896558">
              <a:spcBef>
                <a:spcPct val="0"/>
              </a:spcBef>
              <a:buClrTx/>
              <a:buSzTx/>
              <a:buFontTx/>
              <a:buNone/>
              <a:defRPr sz="1200">
                <a:effectLst/>
                <a:latin typeface="Arial" charset="0"/>
              </a:defRPr>
            </a:lvl1pPr>
          </a:lstStyle>
          <a:p>
            <a:pPr>
              <a:defRPr/>
            </a:pPr>
            <a:endParaRPr lang="en-US"/>
          </a:p>
        </p:txBody>
      </p:sp>
      <p:sp>
        <p:nvSpPr>
          <p:cNvPr id="161795" name="Rectangle 3"/>
          <p:cNvSpPr>
            <a:spLocks noGrp="1" noChangeArrowheads="1"/>
          </p:cNvSpPr>
          <p:nvPr>
            <p:ph type="dt" idx="1"/>
          </p:nvPr>
        </p:nvSpPr>
        <p:spPr bwMode="auto">
          <a:xfrm>
            <a:off x="3884027" y="0"/>
            <a:ext cx="2972421" cy="454336"/>
          </a:xfrm>
          <a:prstGeom prst="rect">
            <a:avLst/>
          </a:prstGeom>
          <a:noFill/>
          <a:ln w="9525">
            <a:noFill/>
            <a:miter lim="800000"/>
            <a:headEnd/>
            <a:tailEnd/>
          </a:ln>
          <a:effectLst/>
        </p:spPr>
        <p:txBody>
          <a:bodyPr vert="horz" wrap="square" lIns="89697" tIns="44848" rIns="89697" bIns="44848" numCol="1" anchor="t" anchorCtr="0" compatLnSpc="1">
            <a:prstTxWarp prst="textNoShape">
              <a:avLst/>
            </a:prstTxWarp>
          </a:bodyPr>
          <a:lstStyle>
            <a:lvl1pPr algn="r" defTabSz="896558">
              <a:spcBef>
                <a:spcPct val="0"/>
              </a:spcBef>
              <a:buClrTx/>
              <a:buSzTx/>
              <a:buFontTx/>
              <a:buNone/>
              <a:defRPr sz="1200">
                <a:effectLst/>
                <a:latin typeface="Arial"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58875" y="681038"/>
            <a:ext cx="4541838" cy="3405187"/>
          </a:xfrm>
          <a:prstGeom prst="rect">
            <a:avLst/>
          </a:prstGeom>
          <a:noFill/>
          <a:ln w="9525">
            <a:solidFill>
              <a:srgbClr val="000000"/>
            </a:solidFill>
            <a:miter lim="800000"/>
            <a:headEnd/>
            <a:tailEnd/>
          </a:ln>
        </p:spPr>
      </p:sp>
      <p:sp>
        <p:nvSpPr>
          <p:cNvPr id="161797" name="Rectangle 5"/>
          <p:cNvSpPr>
            <a:spLocks noGrp="1" noChangeArrowheads="1"/>
          </p:cNvSpPr>
          <p:nvPr>
            <p:ph type="body" sz="quarter" idx="3"/>
          </p:nvPr>
        </p:nvSpPr>
        <p:spPr bwMode="auto">
          <a:xfrm>
            <a:off x="686421" y="4313858"/>
            <a:ext cx="5485158" cy="4085915"/>
          </a:xfrm>
          <a:prstGeom prst="rect">
            <a:avLst/>
          </a:prstGeom>
          <a:noFill/>
          <a:ln w="9525">
            <a:noFill/>
            <a:miter lim="800000"/>
            <a:headEnd/>
            <a:tailEnd/>
          </a:ln>
          <a:effectLst/>
        </p:spPr>
        <p:txBody>
          <a:bodyPr vert="horz" wrap="square" lIns="89697" tIns="44848" rIns="89697" bIns="4484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1798" name="Rectangle 6"/>
          <p:cNvSpPr>
            <a:spLocks noGrp="1" noChangeArrowheads="1"/>
          </p:cNvSpPr>
          <p:nvPr>
            <p:ph type="ftr" sz="quarter" idx="4"/>
          </p:nvPr>
        </p:nvSpPr>
        <p:spPr bwMode="auto">
          <a:xfrm>
            <a:off x="1" y="8624614"/>
            <a:ext cx="2972421" cy="454336"/>
          </a:xfrm>
          <a:prstGeom prst="rect">
            <a:avLst/>
          </a:prstGeom>
          <a:noFill/>
          <a:ln w="9525">
            <a:noFill/>
            <a:miter lim="800000"/>
            <a:headEnd/>
            <a:tailEnd/>
          </a:ln>
          <a:effectLst/>
        </p:spPr>
        <p:txBody>
          <a:bodyPr vert="horz" wrap="square" lIns="89697" tIns="44848" rIns="89697" bIns="44848" numCol="1" anchor="b" anchorCtr="0" compatLnSpc="1">
            <a:prstTxWarp prst="textNoShape">
              <a:avLst/>
            </a:prstTxWarp>
          </a:bodyPr>
          <a:lstStyle>
            <a:lvl1pPr algn="l" defTabSz="896558">
              <a:spcBef>
                <a:spcPct val="0"/>
              </a:spcBef>
              <a:buClrTx/>
              <a:buSzTx/>
              <a:buFontTx/>
              <a:buNone/>
              <a:defRPr sz="1200">
                <a:effectLst/>
                <a:latin typeface="Arial" charset="0"/>
              </a:defRPr>
            </a:lvl1pPr>
          </a:lstStyle>
          <a:p>
            <a:pPr>
              <a:defRPr/>
            </a:pPr>
            <a:endParaRPr lang="en-US"/>
          </a:p>
        </p:txBody>
      </p:sp>
      <p:sp>
        <p:nvSpPr>
          <p:cNvPr id="161799" name="Rectangle 7"/>
          <p:cNvSpPr>
            <a:spLocks noGrp="1" noChangeArrowheads="1"/>
          </p:cNvSpPr>
          <p:nvPr>
            <p:ph type="sldNum" sz="quarter" idx="5"/>
          </p:nvPr>
        </p:nvSpPr>
        <p:spPr bwMode="auto">
          <a:xfrm>
            <a:off x="3884027" y="8624614"/>
            <a:ext cx="2972421" cy="454336"/>
          </a:xfrm>
          <a:prstGeom prst="rect">
            <a:avLst/>
          </a:prstGeom>
          <a:noFill/>
          <a:ln w="9525">
            <a:noFill/>
            <a:miter lim="800000"/>
            <a:headEnd/>
            <a:tailEnd/>
          </a:ln>
          <a:effectLst/>
        </p:spPr>
        <p:txBody>
          <a:bodyPr vert="horz" wrap="square" lIns="89697" tIns="44848" rIns="89697" bIns="44848" numCol="1" anchor="b" anchorCtr="0" compatLnSpc="1">
            <a:prstTxWarp prst="textNoShape">
              <a:avLst/>
            </a:prstTxWarp>
          </a:bodyPr>
          <a:lstStyle>
            <a:lvl1pPr algn="r" defTabSz="896558">
              <a:spcBef>
                <a:spcPct val="0"/>
              </a:spcBef>
              <a:buClrTx/>
              <a:buSzTx/>
              <a:buFontTx/>
              <a:buNone/>
              <a:defRPr sz="1200">
                <a:effectLst/>
                <a:latin typeface="Arial" charset="0"/>
              </a:defRPr>
            </a:lvl1pPr>
          </a:lstStyle>
          <a:p>
            <a:pPr>
              <a:defRPr/>
            </a:pPr>
            <a:fld id="{861BF46D-1DAD-4907-B29F-AA287610B03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pPr defTabSz="895287"/>
            <a:fld id="{8CD052F0-2D93-4E4E-9E5F-0CFC057F807D}" type="slidenum">
              <a:rPr lang="en-US" smtClean="0"/>
              <a:pPr defTabSz="895287"/>
              <a:t>1</a:t>
            </a:fld>
            <a:endParaRPr 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defTabSz="895287"/>
            <a:fld id="{78394D69-E091-4016-B477-4881B4B2407C}" type="slidenum">
              <a:rPr lang="en-US" smtClean="0"/>
              <a:pPr defTabSz="895287"/>
              <a:t>11</a:t>
            </a:fld>
            <a:endParaRPr 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defTabSz="895287"/>
            <a:fld id="{18914256-4F8B-4124-B068-D7185C2BE7D0}" type="slidenum">
              <a:rPr lang="en-US" smtClean="0"/>
              <a:pPr defTabSz="895287"/>
              <a:t>12</a:t>
            </a:fld>
            <a:endParaRPr lang="en-US" dirty="0" smtClean="0"/>
          </a:p>
        </p:txBody>
      </p:sp>
      <p:sp>
        <p:nvSpPr>
          <p:cNvPr id="36867" name="Rectangle 2"/>
          <p:cNvSpPr>
            <a:spLocks noGrp="1" noRot="1" noChangeAspect="1" noChangeArrowheads="1" noTextEdit="1"/>
          </p:cNvSpPr>
          <p:nvPr>
            <p:ph type="sldImg"/>
          </p:nvPr>
        </p:nvSpPr>
        <p:spPr>
          <a:xfrm>
            <a:off x="1158875" y="681038"/>
            <a:ext cx="4540250" cy="3405187"/>
          </a:xfrm>
          <a:ln/>
        </p:spPr>
      </p:sp>
      <p:sp>
        <p:nvSpPr>
          <p:cNvPr id="36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pPr defTabSz="895287"/>
            <a:fld id="{0DD8494D-1551-4E1C-B4F7-BCE49B35B4FA}" type="slidenum">
              <a:rPr lang="en-US" smtClean="0"/>
              <a:pPr defTabSz="895287"/>
              <a:t>13</a:t>
            </a:fld>
            <a:endParaRPr lang="en-US" dirty="0" smtClean="0"/>
          </a:p>
        </p:txBody>
      </p:sp>
      <p:sp>
        <p:nvSpPr>
          <p:cNvPr id="37891" name="Rectangle 2"/>
          <p:cNvSpPr>
            <a:spLocks noGrp="1" noRot="1" noChangeAspect="1" noChangeArrowheads="1" noTextEdit="1"/>
          </p:cNvSpPr>
          <p:nvPr>
            <p:ph type="sldImg"/>
          </p:nvPr>
        </p:nvSpPr>
        <p:spPr>
          <a:xfrm>
            <a:off x="1158875" y="681038"/>
            <a:ext cx="4540250" cy="3405187"/>
          </a:xfrm>
          <a:ln/>
        </p:spPr>
      </p:sp>
      <p:sp>
        <p:nvSpPr>
          <p:cNvPr id="378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pPr defTabSz="895287"/>
            <a:fld id="{1D196FBF-B40B-421E-86BD-E19174D8AD28}" type="slidenum">
              <a:rPr lang="en-US" smtClean="0"/>
              <a:pPr defTabSz="895287"/>
              <a:t>14</a:t>
            </a:fld>
            <a:endParaRPr lang="en-US" dirty="0" smtClean="0"/>
          </a:p>
        </p:txBody>
      </p:sp>
      <p:sp>
        <p:nvSpPr>
          <p:cNvPr id="38915" name="Rectangle 2"/>
          <p:cNvSpPr>
            <a:spLocks noGrp="1" noRot="1" noChangeAspect="1" noChangeArrowheads="1" noTextEdit="1"/>
          </p:cNvSpPr>
          <p:nvPr>
            <p:ph type="sldImg"/>
          </p:nvPr>
        </p:nvSpPr>
        <p:spPr>
          <a:xfrm>
            <a:off x="1160463" y="682625"/>
            <a:ext cx="4538662" cy="3403600"/>
          </a:xfrm>
          <a:ln/>
        </p:spPr>
      </p:sp>
      <p:sp>
        <p:nvSpPr>
          <p:cNvPr id="38916" name="Rectangle 3"/>
          <p:cNvSpPr>
            <a:spLocks noGrp="1" noChangeArrowheads="1"/>
          </p:cNvSpPr>
          <p:nvPr>
            <p:ph type="body" idx="1"/>
          </p:nvPr>
        </p:nvSpPr>
        <p:spPr>
          <a:xfrm>
            <a:off x="686421" y="4312308"/>
            <a:ext cx="5485158" cy="4085914"/>
          </a:xfrm>
          <a:noFill/>
          <a:ln/>
        </p:spPr>
        <p:txBody>
          <a:bodyPr/>
          <a:lstStyle/>
          <a:p>
            <a:r>
              <a:rPr lang="en-US" smtClean="0"/>
              <a:t>From 1/1/08-12/3/08: 54 TRIP incidents occurred of them 3 were disregarded due to inaccurate time keeping and 4 were disregarded because the incident was a roll out (a whole incident worth of data was not collected). This reduces the number of incidents to perform analysis on to 47 incidents. Of the 47 incidents only the incidents that landed within one standard deviation of the average would be taken into consideration for analysis to eliminate outliers that may skew the results.  It was found that the average of the 47 incidents was 2:19:00 and the standard deviation was 2:01:00.  With this the only incidents that have a Total Roadway Clearance Time within 0:18:00 – 4:20:00 shall be considered in the analysis. Of the 47 incidents 41 fall within the first standard deviation and therefore will be the incidents used in the analysis. The average time of incident for the 41 incidents within the first standard deviation was 1:46:31.</a:t>
            </a:r>
          </a:p>
          <a:p>
            <a:r>
              <a:rPr lang="en-US" smtClean="0"/>
              <a:t> </a:t>
            </a:r>
          </a:p>
          <a:p>
            <a:r>
              <a:rPr lang="en-US" smtClean="0"/>
              <a:t>From 1/1/07-9/12/07: 27 Potential TRIP incidents occurred. Of the 27 incidents only the incidents that landed within one standard deviation of the average would be taken into consideration for analysis to eliminate outliers that may skew the results.  It was found that the average of the 27 incidents was 4:58:00 and the standard deviation was 2:16:00.  With this the only incidents that have a Total Roadway Clearance Time within 2:41:00 – 7:15:00 shall be considered in the analysis. Of the 27 incidents 21 fall within the first standard deviation and therefore will be the incidents used in the analysis. The average time of incident for the 21 incidents within the first standard deviation was 4:20:34.</a:t>
            </a:r>
          </a:p>
          <a:p>
            <a:r>
              <a:rPr lang="en-US" smtClean="0"/>
              <a:t> </a:t>
            </a:r>
          </a:p>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pPr defTabSz="895287"/>
            <a:fld id="{1D196FBF-B40B-421E-86BD-E19174D8AD28}" type="slidenum">
              <a:rPr lang="en-US" smtClean="0"/>
              <a:pPr defTabSz="895287"/>
              <a:t>15</a:t>
            </a:fld>
            <a:endParaRPr lang="en-US" dirty="0" smtClean="0"/>
          </a:p>
        </p:txBody>
      </p:sp>
      <p:sp>
        <p:nvSpPr>
          <p:cNvPr id="38915" name="Rectangle 2"/>
          <p:cNvSpPr>
            <a:spLocks noGrp="1" noRot="1" noChangeAspect="1" noChangeArrowheads="1" noTextEdit="1"/>
          </p:cNvSpPr>
          <p:nvPr>
            <p:ph type="sldImg"/>
          </p:nvPr>
        </p:nvSpPr>
        <p:spPr>
          <a:xfrm>
            <a:off x="1160463" y="682625"/>
            <a:ext cx="4538662" cy="3403600"/>
          </a:xfrm>
          <a:ln/>
        </p:spPr>
      </p:sp>
      <p:sp>
        <p:nvSpPr>
          <p:cNvPr id="38916" name="Rectangle 3"/>
          <p:cNvSpPr>
            <a:spLocks noGrp="1" noChangeArrowheads="1"/>
          </p:cNvSpPr>
          <p:nvPr>
            <p:ph type="body" idx="1"/>
          </p:nvPr>
        </p:nvSpPr>
        <p:spPr>
          <a:xfrm>
            <a:off x="686421" y="4312308"/>
            <a:ext cx="5485158" cy="4085914"/>
          </a:xfrm>
          <a:noFill/>
          <a:ln/>
        </p:spPr>
        <p:txBody>
          <a:bodyPr/>
          <a:lstStyle/>
          <a:p>
            <a:r>
              <a:rPr lang="en-US" smtClean="0"/>
              <a:t>From 1/1/08-12/3/08: 54 TRIP incidents occurred of them 3 were disregarded due to inaccurate time keeping and 4 were disregarded because the incident was a roll out (a whole incident worth of data was not collected). This reduces the number of incidents to perform analysis on to 47 incidents. Of the 47 incidents only the incidents that landed within one standard deviation of the average would be taken into consideration for analysis to eliminate outliers that may skew the results.  It was found that the average of the 47 incidents was 2:19:00 and the standard deviation was 2:01:00.  With this the only incidents that have a Total Roadway Clearance Time within 0:18:00 – 4:20:00 shall be considered in the analysis. Of the 47 incidents 41 fall within the first standard deviation and therefore will be the incidents used in the analysis. The average time of incident for the 41 incidents within the first standard deviation was 1:46:31.</a:t>
            </a:r>
          </a:p>
          <a:p>
            <a:r>
              <a:rPr lang="en-US" smtClean="0"/>
              <a:t> </a:t>
            </a:r>
          </a:p>
          <a:p>
            <a:r>
              <a:rPr lang="en-US" smtClean="0"/>
              <a:t>From 1/1/07-9/12/07: 27 Potential TRIP incidents occurred. Of the 27 incidents only the incidents that landed within one standard deviation of the average would be taken into consideration for analysis to eliminate outliers that may skew the results.  It was found that the average of the 27 incidents was 4:58:00 and the standard deviation was 2:16:00.  With this the only incidents that have a Total Roadway Clearance Time within 2:41:00 – 7:15:00 shall be considered in the analysis. Of the 27 incidents 21 fall within the first standard deviation and therefore will be the incidents used in the analysis. The average time of incident for the 21 incidents within the first standard deviation was 4:20:34.</a:t>
            </a:r>
          </a:p>
          <a:p>
            <a:r>
              <a:rPr lang="en-US" smtClean="0"/>
              <a:t> </a:t>
            </a:r>
          </a:p>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defTabSz="893735"/>
            <a:fld id="{AE874541-B312-420A-A721-358E3294D840}" type="slidenum">
              <a:rPr lang="en-US" smtClean="0"/>
              <a:pPr defTabSz="893735"/>
              <a:t>16</a:t>
            </a:fld>
            <a:endParaRPr lang="en-US" dirty="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defTabSz="893735"/>
            <a:fld id="{AE874541-B312-420A-A721-358E3294D840}" type="slidenum">
              <a:rPr lang="en-US" smtClean="0"/>
              <a:pPr defTabSz="893735"/>
              <a:t>18</a:t>
            </a:fld>
            <a:endParaRPr lang="en-US" dirty="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895287"/>
            <a:fld id="{A449F73F-D844-4A55-B1D8-3216EF8C2C68}" type="slidenum">
              <a:rPr lang="en-US" smtClean="0"/>
              <a:pPr defTabSz="895287"/>
              <a:t>20</a:t>
            </a:fld>
            <a:endParaRPr lang="en-US" dirty="0" smtClean="0"/>
          </a:p>
        </p:txBody>
      </p:sp>
      <p:sp>
        <p:nvSpPr>
          <p:cNvPr id="40963" name="Rectangle 2"/>
          <p:cNvSpPr>
            <a:spLocks noGrp="1" noRot="1" noChangeAspect="1" noChangeArrowheads="1" noTextEdit="1"/>
          </p:cNvSpPr>
          <p:nvPr>
            <p:ph type="sldImg"/>
          </p:nvPr>
        </p:nvSpPr>
        <p:spPr>
          <a:xfrm>
            <a:off x="1158875" y="681038"/>
            <a:ext cx="4540250" cy="3405187"/>
          </a:xfrm>
          <a:ln/>
        </p:spPr>
      </p:sp>
      <p:sp>
        <p:nvSpPr>
          <p:cNvPr id="40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pPr defTabSz="895287"/>
            <a:fld id="{7CBEA48E-DA3D-444C-94E1-224D94C4F1F9}" type="slidenum">
              <a:rPr lang="en-US" smtClean="0"/>
              <a:pPr defTabSz="895287"/>
              <a:t>21</a:t>
            </a:fld>
            <a:endParaRPr lang="en-US" dirty="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pPr defTabSz="895287"/>
            <a:fld id="{449A9CA3-5ACA-4E57-B427-A699130E0D67}" type="slidenum">
              <a:rPr lang="en-US" smtClean="0"/>
              <a:pPr defTabSz="895287"/>
              <a:t>2</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defTabSz="895287"/>
            <a:fld id="{36CB1090-24EC-4CA2-9E46-A5874D298473}" type="slidenum">
              <a:rPr lang="en-US" smtClean="0"/>
              <a:pPr defTabSz="895287"/>
              <a:t>3</a:t>
            </a:fld>
            <a:endParaRPr lang="en-US" dirty="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895287"/>
            <a:fld id="{FBCE51D9-4D2B-4F38-B3DC-45BF3C750337}" type="slidenum">
              <a:rPr lang="en-US" smtClean="0"/>
              <a:pPr defTabSz="895287"/>
              <a:t>4</a:t>
            </a:fld>
            <a:endParaRPr 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smtClean="0"/>
              <a:t>Review Criteria ONLY, Gary will ask for comments.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895287"/>
            <a:fld id="{8AE81F1D-F6D0-491B-8EF0-5F932FFFAEF6}" type="slidenum">
              <a:rPr lang="en-US" smtClean="0"/>
              <a:pPr defTabSz="895287"/>
              <a:t>5</a:t>
            </a:fld>
            <a:endParaRPr lang="en-US" dirty="0" smtClean="0"/>
          </a:p>
        </p:txBody>
      </p:sp>
      <p:sp>
        <p:nvSpPr>
          <p:cNvPr id="30723" name="Rectangle 2"/>
          <p:cNvSpPr>
            <a:spLocks noGrp="1" noRot="1" noChangeAspect="1" noChangeArrowheads="1" noTextEdit="1"/>
          </p:cNvSpPr>
          <p:nvPr>
            <p:ph type="sldImg"/>
          </p:nvPr>
        </p:nvSpPr>
        <p:spPr>
          <a:xfrm>
            <a:off x="1158875" y="681038"/>
            <a:ext cx="4540250" cy="3405187"/>
          </a:xfrm>
          <a:ln/>
        </p:spPr>
      </p:sp>
      <p:sp>
        <p:nvSpPr>
          <p:cNvPr id="307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defTabSz="895287"/>
            <a:fld id="{FC480499-50D9-4DCC-A660-C80CB0B33CD7}" type="slidenum">
              <a:rPr lang="en-US" smtClean="0"/>
              <a:pPr defTabSz="895287"/>
              <a:t>6</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smtClean="0"/>
              <a:t>All travel lanes must be open!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pPr defTabSz="895287"/>
            <a:fld id="{954B2965-943D-4999-BE91-32DF35BE07E3}" type="slidenum">
              <a:rPr lang="en-US" smtClean="0"/>
              <a:pPr defTabSz="895287"/>
              <a:t>7</a:t>
            </a:fld>
            <a:endParaRPr lang="en-US" dirty="0" smtClean="0"/>
          </a:p>
        </p:txBody>
      </p:sp>
      <p:sp>
        <p:nvSpPr>
          <p:cNvPr id="32771" name="Rectangle 2"/>
          <p:cNvSpPr>
            <a:spLocks noGrp="1" noRot="1" noChangeAspect="1" noChangeArrowheads="1" noTextEdit="1"/>
          </p:cNvSpPr>
          <p:nvPr>
            <p:ph type="sldImg"/>
          </p:nvPr>
        </p:nvSpPr>
        <p:spPr>
          <a:xfrm>
            <a:off x="1158875" y="681038"/>
            <a:ext cx="4540250" cy="3405187"/>
          </a:xfrm>
          <a:ln/>
        </p:spPr>
      </p:sp>
      <p:sp>
        <p:nvSpPr>
          <p:cNvPr id="327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pPr defTabSz="895287"/>
            <a:fld id="{827C01ED-0AC2-44AA-921B-05A115244C24}" type="slidenum">
              <a:rPr lang="en-US" smtClean="0"/>
              <a:pPr defTabSz="895287"/>
              <a:t>9</a:t>
            </a:fld>
            <a:endParaRPr lang="en-US" dirty="0" smtClean="0"/>
          </a:p>
        </p:txBody>
      </p:sp>
      <p:sp>
        <p:nvSpPr>
          <p:cNvPr id="33795" name="Rectangle 2"/>
          <p:cNvSpPr>
            <a:spLocks noGrp="1" noRot="1" noChangeAspect="1" noChangeArrowheads="1" noTextEdit="1"/>
          </p:cNvSpPr>
          <p:nvPr>
            <p:ph type="sldImg"/>
          </p:nvPr>
        </p:nvSpPr>
        <p:spPr>
          <a:xfrm>
            <a:off x="1158875" y="681038"/>
            <a:ext cx="4540250" cy="3405187"/>
          </a:xfrm>
          <a:ln/>
        </p:spPr>
      </p:sp>
      <p:sp>
        <p:nvSpPr>
          <p:cNvPr id="33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defTabSz="895287"/>
            <a:fld id="{45A10C9D-0211-4437-B654-AD178B198C9D}" type="slidenum">
              <a:rPr lang="en-US" smtClean="0"/>
              <a:pPr defTabSz="895287"/>
              <a:t>10</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0" y="5791200"/>
            <a:ext cx="9144000" cy="1066800"/>
          </a:xfrm>
          <a:prstGeom prst="rect">
            <a:avLst/>
          </a:prstGeom>
          <a:solidFill>
            <a:schemeClr val="tx1"/>
          </a:solidFill>
          <a:ln w="9525">
            <a:solidFill>
              <a:schemeClr val="tx1"/>
            </a:solidFill>
            <a:miter lim="800000"/>
            <a:headEnd/>
            <a:tailEnd/>
          </a:ln>
          <a:effectLst/>
        </p:spPr>
        <p:txBody>
          <a:bodyPr wrap="none" anchor="ctr"/>
          <a:lstStyle/>
          <a:p>
            <a:pPr>
              <a:defRPr/>
            </a:pPr>
            <a:endParaRPr lang="en-US"/>
          </a:p>
        </p:txBody>
      </p:sp>
      <p:pic>
        <p:nvPicPr>
          <p:cNvPr id="5" name="Picture 6" descr="TIME Task Force"/>
          <p:cNvPicPr>
            <a:picLocks noChangeAspect="1" noChangeArrowheads="1"/>
          </p:cNvPicPr>
          <p:nvPr userDrawn="1"/>
        </p:nvPicPr>
        <p:blipFill>
          <a:blip r:embed="rId2" cstate="print"/>
          <a:srcRect/>
          <a:stretch>
            <a:fillRect/>
          </a:stretch>
        </p:blipFill>
        <p:spPr bwMode="auto">
          <a:xfrm>
            <a:off x="7696200" y="5829300"/>
            <a:ext cx="1371600" cy="1028700"/>
          </a:xfrm>
          <a:prstGeom prst="rect">
            <a:avLst/>
          </a:prstGeom>
          <a:noFill/>
          <a:ln w="9525">
            <a:noFill/>
            <a:miter lim="800000"/>
            <a:headEnd/>
            <a:tailEnd/>
          </a:ln>
        </p:spPr>
      </p:pic>
      <p:pic>
        <p:nvPicPr>
          <p:cNvPr id="6" name="Picture 9" descr="delcan_logo"/>
          <p:cNvPicPr>
            <a:picLocks noChangeAspect="1" noChangeArrowheads="1"/>
          </p:cNvPicPr>
          <p:nvPr userDrawn="1"/>
        </p:nvPicPr>
        <p:blipFill>
          <a:blip r:embed="rId3" cstate="print"/>
          <a:srcRect/>
          <a:stretch>
            <a:fillRect/>
          </a:stretch>
        </p:blipFill>
        <p:spPr bwMode="auto">
          <a:xfrm>
            <a:off x="1828800" y="6096000"/>
            <a:ext cx="1243013" cy="515938"/>
          </a:xfrm>
          <a:prstGeom prst="rect">
            <a:avLst/>
          </a:prstGeom>
          <a:noFill/>
          <a:ln w="9525">
            <a:noFill/>
            <a:miter lim="800000"/>
            <a:headEnd/>
            <a:tailEnd/>
          </a:ln>
        </p:spPr>
      </p:pic>
      <p:pic>
        <p:nvPicPr>
          <p:cNvPr id="7" name="Picture 10" descr="GDOT2"/>
          <p:cNvPicPr>
            <a:picLocks noChangeAspect="1" noChangeArrowheads="1"/>
          </p:cNvPicPr>
          <p:nvPr userDrawn="1"/>
        </p:nvPicPr>
        <p:blipFill>
          <a:blip r:embed="rId4" cstate="print"/>
          <a:srcRect/>
          <a:stretch>
            <a:fillRect/>
          </a:stretch>
        </p:blipFill>
        <p:spPr bwMode="auto">
          <a:xfrm>
            <a:off x="5486400" y="6019800"/>
            <a:ext cx="1992313" cy="538163"/>
          </a:xfrm>
          <a:prstGeom prst="rect">
            <a:avLst/>
          </a:prstGeom>
          <a:noFill/>
          <a:ln w="9525">
            <a:noFill/>
            <a:miter lim="800000"/>
            <a:headEnd/>
            <a:tailEnd/>
          </a:ln>
        </p:spPr>
      </p:pic>
      <p:pic>
        <p:nvPicPr>
          <p:cNvPr id="8" name="Picture 11" descr="grta_uc"/>
          <p:cNvPicPr>
            <a:picLocks noChangeAspect="1" noChangeArrowheads="1"/>
          </p:cNvPicPr>
          <p:nvPr userDrawn="1"/>
        </p:nvPicPr>
        <p:blipFill>
          <a:blip r:embed="rId5" cstate="print"/>
          <a:srcRect/>
          <a:stretch>
            <a:fillRect/>
          </a:stretch>
        </p:blipFill>
        <p:spPr bwMode="auto">
          <a:xfrm>
            <a:off x="3810000" y="6096000"/>
            <a:ext cx="1252538" cy="508000"/>
          </a:xfrm>
          <a:prstGeom prst="rect">
            <a:avLst/>
          </a:prstGeom>
          <a:noFill/>
          <a:ln w="9525">
            <a:noFill/>
            <a:miter lim="800000"/>
            <a:headEnd/>
            <a:tailEnd/>
          </a:ln>
        </p:spPr>
      </p:pic>
      <p:pic>
        <p:nvPicPr>
          <p:cNvPr id="9" name="Picture 12"/>
          <p:cNvPicPr>
            <a:picLocks noChangeAspect="1" noChangeArrowheads="1"/>
          </p:cNvPicPr>
          <p:nvPr userDrawn="1"/>
        </p:nvPicPr>
        <p:blipFill>
          <a:blip r:embed="rId6" cstate="print"/>
          <a:srcRect/>
          <a:stretch>
            <a:fillRect/>
          </a:stretch>
        </p:blipFill>
        <p:spPr bwMode="auto">
          <a:xfrm>
            <a:off x="457200" y="5943600"/>
            <a:ext cx="749300" cy="758825"/>
          </a:xfrm>
          <a:prstGeom prst="rect">
            <a:avLst/>
          </a:prstGeom>
          <a:noFill/>
          <a:ln w="9525">
            <a:noFill/>
            <a:miter lim="800000"/>
            <a:headEnd/>
            <a:tailEnd/>
          </a:ln>
        </p:spPr>
      </p:pic>
      <p:sp>
        <p:nvSpPr>
          <p:cNvPr id="211975" name="Rectangle 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11976" name="Rectangle 8"/>
          <p:cNvSpPr>
            <a:spLocks noGrp="1" noChangeArrowheads="1"/>
          </p:cNvSpPr>
          <p:nvPr>
            <p:ph type="ctrTitle" sz="quarter"/>
          </p:nvPr>
        </p:nvSpPr>
        <p:spPr>
          <a:xfrm>
            <a:off x="685800" y="1768475"/>
            <a:ext cx="7772400" cy="1736725"/>
          </a:xfrm>
        </p:spPr>
        <p:txBody>
          <a:bodyPr anchor="b" anchorCtr="1"/>
          <a:lstStyle>
            <a:lvl1pPr algn="ctr">
              <a:defRPr sz="5400"/>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739F9C-942C-4B9C-A4CC-3325E7904A2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73F990-BD80-4175-9B13-ACA159DE749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06B250-8132-4D76-992B-C978B263E026}"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8C68BC-0912-4F20-8032-317F02936E6D}"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1C6E78-125A-4B6B-8F59-907A1E7AFD1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8B3096-DEC1-4290-9536-47E949400277}"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C146695-4D85-43F2-857F-C7FE4893036B}"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D15666-53C3-4DB1-8728-108D9193743D}"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615A1B-100E-401A-98D1-7EC0454BC464}"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DDDAAA-B42E-45D5-B068-25CFBEAC13DD}"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04C335-FDD2-41BE-8D52-3DCCCC7421A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0966" name="Text Box 22"/>
          <p:cNvSpPr txBox="1">
            <a:spLocks noChangeArrowheads="1"/>
          </p:cNvSpPr>
          <p:nvPr userDrawn="1"/>
        </p:nvSpPr>
        <p:spPr bwMode="auto">
          <a:xfrm>
            <a:off x="0" y="0"/>
            <a:ext cx="9144000" cy="1376363"/>
          </a:xfrm>
          <a:prstGeom prst="rect">
            <a:avLst/>
          </a:prstGeom>
          <a:solidFill>
            <a:srgbClr val="960000"/>
          </a:solidFill>
          <a:ln w="9525">
            <a:noFill/>
            <a:miter lim="800000"/>
            <a:headEnd/>
            <a:tailEnd/>
          </a:ln>
          <a:effectLst/>
        </p:spPr>
        <p:txBody>
          <a:bodyPr>
            <a:spAutoFit/>
          </a:bodyPr>
          <a:lstStyle/>
          <a:p>
            <a:pPr algn="l" eaLnBrk="0" hangingPunct="0">
              <a:spcBef>
                <a:spcPct val="50000"/>
              </a:spcBef>
              <a:buClrTx/>
              <a:buSzTx/>
              <a:buFontTx/>
              <a:buNone/>
              <a:defRPr/>
            </a:pPr>
            <a:endParaRPr lang="en-US">
              <a:effectLst/>
            </a:endParaRPr>
          </a:p>
          <a:p>
            <a:pPr algn="l" eaLnBrk="0" hangingPunct="0">
              <a:spcBef>
                <a:spcPct val="50000"/>
              </a:spcBef>
              <a:buClrTx/>
              <a:buSzTx/>
              <a:buFontTx/>
              <a:buNone/>
              <a:defRPr/>
            </a:pPr>
            <a:endParaRPr lang="en-US">
              <a:effectLst/>
            </a:endParaRPr>
          </a:p>
          <a:p>
            <a:pPr algn="l" eaLnBrk="0" hangingPunct="0">
              <a:spcBef>
                <a:spcPct val="50000"/>
              </a:spcBef>
              <a:buClrTx/>
              <a:buSzTx/>
              <a:buFontTx/>
              <a:buNone/>
              <a:defRPr/>
            </a:pPr>
            <a:endParaRPr lang="en-US">
              <a:effectLst/>
            </a:endParaRPr>
          </a:p>
          <a:p>
            <a:pPr algn="l" eaLnBrk="0" hangingPunct="0">
              <a:spcBef>
                <a:spcPct val="50000"/>
              </a:spcBef>
              <a:buClrTx/>
              <a:buSzTx/>
              <a:buFontTx/>
              <a:buNone/>
              <a:defRPr/>
            </a:pPr>
            <a:endParaRPr lang="en-US" sz="800">
              <a:effectLst/>
            </a:endParaRPr>
          </a:p>
        </p:txBody>
      </p:sp>
      <p:sp>
        <p:nvSpPr>
          <p:cNvPr id="210949"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0950"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0954" name="Rectangle 10"/>
          <p:cNvSpPr>
            <a:spLocks noChangeArrowheads="1"/>
          </p:cNvSpPr>
          <p:nvPr userDrawn="1"/>
        </p:nvSpPr>
        <p:spPr bwMode="auto">
          <a:xfrm>
            <a:off x="0" y="5791200"/>
            <a:ext cx="9144000" cy="1066800"/>
          </a:xfrm>
          <a:prstGeom prst="rect">
            <a:avLst/>
          </a:prstGeom>
          <a:solidFill>
            <a:schemeClr val="tx1"/>
          </a:solidFill>
          <a:ln w="9525">
            <a:solidFill>
              <a:schemeClr val="tx1"/>
            </a:solidFill>
            <a:miter lim="800000"/>
            <a:headEnd/>
            <a:tailEnd/>
          </a:ln>
          <a:effectLst/>
        </p:spPr>
        <p:txBody>
          <a:bodyPr wrap="none" anchor="ctr"/>
          <a:lstStyle/>
          <a:p>
            <a:pPr>
              <a:defRPr/>
            </a:pPr>
            <a:endParaRPr lang="en-US"/>
          </a:p>
        </p:txBody>
      </p:sp>
      <p:pic>
        <p:nvPicPr>
          <p:cNvPr id="2054" name="Picture 14" descr="TIME Task Force"/>
          <p:cNvPicPr>
            <a:picLocks noChangeAspect="1" noChangeArrowheads="1"/>
          </p:cNvPicPr>
          <p:nvPr userDrawn="1"/>
        </p:nvPicPr>
        <p:blipFill>
          <a:blip r:embed="rId16" cstate="print"/>
          <a:srcRect/>
          <a:stretch>
            <a:fillRect/>
          </a:stretch>
        </p:blipFill>
        <p:spPr bwMode="auto">
          <a:xfrm>
            <a:off x="7696200" y="5829300"/>
            <a:ext cx="1371600" cy="1028700"/>
          </a:xfrm>
          <a:prstGeom prst="rect">
            <a:avLst/>
          </a:prstGeom>
          <a:noFill/>
          <a:ln w="9525">
            <a:noFill/>
            <a:miter lim="800000"/>
            <a:headEnd/>
            <a:tailEnd/>
          </a:ln>
        </p:spPr>
      </p:pic>
      <p:pic>
        <p:nvPicPr>
          <p:cNvPr id="2055" name="Picture 15" descr="delcan_logo"/>
          <p:cNvPicPr>
            <a:picLocks noChangeAspect="1" noChangeArrowheads="1"/>
          </p:cNvPicPr>
          <p:nvPr userDrawn="1"/>
        </p:nvPicPr>
        <p:blipFill>
          <a:blip r:embed="rId17" cstate="print"/>
          <a:srcRect/>
          <a:stretch>
            <a:fillRect/>
          </a:stretch>
        </p:blipFill>
        <p:spPr bwMode="auto">
          <a:xfrm>
            <a:off x="1828800" y="6096000"/>
            <a:ext cx="1243013" cy="515938"/>
          </a:xfrm>
          <a:prstGeom prst="rect">
            <a:avLst/>
          </a:prstGeom>
          <a:noFill/>
          <a:ln w="9525">
            <a:noFill/>
            <a:miter lim="800000"/>
            <a:headEnd/>
            <a:tailEnd/>
          </a:ln>
        </p:spPr>
      </p:pic>
      <p:pic>
        <p:nvPicPr>
          <p:cNvPr id="2056" name="Picture 16" descr="GDOT2"/>
          <p:cNvPicPr>
            <a:picLocks noChangeAspect="1" noChangeArrowheads="1"/>
          </p:cNvPicPr>
          <p:nvPr userDrawn="1"/>
        </p:nvPicPr>
        <p:blipFill>
          <a:blip r:embed="rId18" cstate="print"/>
          <a:srcRect/>
          <a:stretch>
            <a:fillRect/>
          </a:stretch>
        </p:blipFill>
        <p:spPr bwMode="auto">
          <a:xfrm>
            <a:off x="5486400" y="6019800"/>
            <a:ext cx="1992313" cy="538163"/>
          </a:xfrm>
          <a:prstGeom prst="rect">
            <a:avLst/>
          </a:prstGeom>
          <a:noFill/>
          <a:ln w="9525">
            <a:noFill/>
            <a:miter lim="800000"/>
            <a:headEnd/>
            <a:tailEnd/>
          </a:ln>
        </p:spPr>
      </p:pic>
      <p:pic>
        <p:nvPicPr>
          <p:cNvPr id="2057" name="Picture 17" descr="grta_uc"/>
          <p:cNvPicPr>
            <a:picLocks noChangeAspect="1" noChangeArrowheads="1"/>
          </p:cNvPicPr>
          <p:nvPr userDrawn="1"/>
        </p:nvPicPr>
        <p:blipFill>
          <a:blip r:embed="rId19" cstate="print"/>
          <a:srcRect/>
          <a:stretch>
            <a:fillRect/>
          </a:stretch>
        </p:blipFill>
        <p:spPr bwMode="auto">
          <a:xfrm>
            <a:off x="3810000" y="6096000"/>
            <a:ext cx="1252538" cy="508000"/>
          </a:xfrm>
          <a:prstGeom prst="rect">
            <a:avLst/>
          </a:prstGeom>
          <a:noFill/>
          <a:ln w="9525">
            <a:noFill/>
            <a:miter lim="800000"/>
            <a:headEnd/>
            <a:tailEnd/>
          </a:ln>
        </p:spPr>
      </p:pic>
      <p:pic>
        <p:nvPicPr>
          <p:cNvPr id="2058" name="Picture 18"/>
          <p:cNvPicPr>
            <a:picLocks noChangeAspect="1" noChangeArrowheads="1"/>
          </p:cNvPicPr>
          <p:nvPr userDrawn="1"/>
        </p:nvPicPr>
        <p:blipFill>
          <a:blip r:embed="rId20" cstate="print"/>
          <a:srcRect/>
          <a:stretch>
            <a:fillRect/>
          </a:stretch>
        </p:blipFill>
        <p:spPr bwMode="auto">
          <a:xfrm>
            <a:off x="457200" y="5943600"/>
            <a:ext cx="749300" cy="758825"/>
          </a:xfrm>
          <a:prstGeom prst="rect">
            <a:avLst/>
          </a:prstGeom>
          <a:noFill/>
          <a:ln w="9525">
            <a:noFill/>
            <a:miter lim="800000"/>
            <a:headEnd/>
            <a:tailEnd/>
          </a:ln>
        </p:spPr>
      </p:pic>
      <p:sp>
        <p:nvSpPr>
          <p:cNvPr id="210964" name="Text Box 20"/>
          <p:cNvSpPr txBox="1">
            <a:spLocks noChangeArrowheads="1"/>
          </p:cNvSpPr>
          <p:nvPr userDrawn="1"/>
        </p:nvSpPr>
        <p:spPr bwMode="auto">
          <a:xfrm>
            <a:off x="0" y="0"/>
            <a:ext cx="9144000" cy="366713"/>
          </a:xfrm>
          <a:prstGeom prst="rect">
            <a:avLst/>
          </a:prstGeom>
          <a:noFill/>
          <a:ln w="9525">
            <a:noFill/>
            <a:miter lim="800000"/>
            <a:headEnd/>
            <a:tailEnd/>
          </a:ln>
          <a:effectLst/>
        </p:spPr>
        <p:txBody>
          <a:bodyPr>
            <a:spAutoFit/>
          </a:bodyPr>
          <a:lstStyle/>
          <a:p>
            <a:pPr algn="l" eaLnBrk="0" hangingPunct="0">
              <a:spcBef>
                <a:spcPct val="50000"/>
              </a:spcBef>
              <a:buClrTx/>
              <a:buSzTx/>
              <a:buFontTx/>
              <a:buNone/>
              <a:defRPr/>
            </a:pPr>
            <a:endParaRPr lang="en-US">
              <a:effectLst/>
            </a:endParaRPr>
          </a:p>
        </p:txBody>
      </p:sp>
    </p:spTree>
  </p:cSld>
  <p:clrMap bg1="dk2" tx1="lt1" bg2="dk1" tx2="lt2" accent1="accent1" accent2="accent2" accent3="accent3" accent4="accent4" accent5="accent5" accent6="accent6" hlink="hlink" folHlink="folHlink"/>
  <p:sldLayoutIdLst>
    <p:sldLayoutId id="2147484057"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 id="2147484043" r:id="rId12"/>
    <p:sldLayoutId id="2147484044" r:id="rId13"/>
    <p:sldLayoutId id="2147484045" r:id="rId14"/>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1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400">
                <a:effectLst/>
                <a:latin typeface="+mn-lt"/>
              </a:defRPr>
            </a:lvl1pPr>
          </a:lstStyle>
          <a:p>
            <a:pPr>
              <a:defRPr/>
            </a:pPr>
            <a:endParaRPr lang="en-US"/>
          </a:p>
        </p:txBody>
      </p:sp>
      <p:sp>
        <p:nvSpPr>
          <p:cNvPr id="271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400">
                <a:effectLst/>
                <a:latin typeface="+mn-lt"/>
              </a:defRPr>
            </a:lvl1pPr>
          </a:lstStyle>
          <a:p>
            <a:pPr>
              <a:defRPr/>
            </a:pPr>
            <a:endParaRPr lang="en-US"/>
          </a:p>
        </p:txBody>
      </p:sp>
      <p:sp>
        <p:nvSpPr>
          <p:cNvPr id="271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400">
                <a:effectLst/>
                <a:latin typeface="+mn-lt"/>
              </a:defRPr>
            </a:lvl1pPr>
          </a:lstStyle>
          <a:p>
            <a:pPr>
              <a:defRPr/>
            </a:pPr>
            <a:fld id="{BA80142C-4778-4460-8279-9795B56D41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19.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timetaskforce.com/trip.html" TargetMode="Externa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WordArt 12"/>
          <p:cNvSpPr>
            <a:spLocks noChangeArrowheads="1" noChangeShapeType="1" noTextEdit="1"/>
          </p:cNvSpPr>
          <p:nvPr/>
        </p:nvSpPr>
        <p:spPr bwMode="auto">
          <a:xfrm>
            <a:off x="1676400" y="228600"/>
            <a:ext cx="7315200" cy="2057400"/>
          </a:xfrm>
          <a:prstGeom prst="rect">
            <a:avLst/>
          </a:prstGeom>
        </p:spPr>
        <p:txBody>
          <a:bodyPr wrap="none" fromWordArt="1">
            <a:prstTxWarp prst="textPlain">
              <a:avLst>
                <a:gd name="adj" fmla="val 50000"/>
              </a:avLst>
            </a:prstTxWarp>
          </a:bodyPr>
          <a:lstStyle/>
          <a:p>
            <a:r>
              <a:rPr lang="en-US" sz="3600" b="1" kern="10" dirty="0">
                <a:ln w="9525">
                  <a:solidFill>
                    <a:srgbClr val="000000"/>
                  </a:solidFill>
                  <a:round/>
                  <a:headEnd/>
                  <a:tailEnd/>
                </a:ln>
                <a:solidFill>
                  <a:srgbClr val="960000"/>
                </a:solidFill>
                <a:effectLst>
                  <a:outerShdw dist="38100" dir="2700000" algn="tl" rotWithShape="0">
                    <a:srgbClr val="000000">
                      <a:alpha val="43137"/>
                    </a:srgbClr>
                  </a:outerShdw>
                </a:effectLst>
                <a:latin typeface="Times New Roman"/>
                <a:cs typeface="Times New Roman"/>
              </a:rPr>
              <a:t>TRIP</a:t>
            </a:r>
          </a:p>
          <a:p>
            <a:r>
              <a:rPr lang="en-US" sz="3600" b="1" kern="10" dirty="0">
                <a:ln w="9525">
                  <a:solidFill>
                    <a:srgbClr val="000000"/>
                  </a:solidFill>
                  <a:round/>
                  <a:headEnd/>
                  <a:tailEnd/>
                </a:ln>
                <a:solidFill>
                  <a:srgbClr val="960000"/>
                </a:solidFill>
                <a:effectLst>
                  <a:outerShdw dist="38100" dir="2700000" algn="tl" rotWithShape="0">
                    <a:srgbClr val="000000">
                      <a:alpha val="43137"/>
                    </a:srgbClr>
                  </a:outerShdw>
                </a:effectLst>
                <a:latin typeface="Times New Roman"/>
                <a:cs typeface="Times New Roman"/>
              </a:rPr>
              <a:t>Overview</a:t>
            </a:r>
          </a:p>
          <a:p>
            <a:endParaRPr lang="en-US" sz="3600" b="1" kern="10" dirty="0">
              <a:ln w="9525">
                <a:solidFill>
                  <a:srgbClr val="000000"/>
                </a:solidFill>
                <a:round/>
                <a:headEnd/>
                <a:tailEnd/>
              </a:ln>
              <a:solidFill>
                <a:srgbClr val="960000"/>
              </a:solidFill>
              <a:effectLst>
                <a:outerShdw dist="38100" dir="2700000" algn="tl" rotWithShape="0">
                  <a:srgbClr val="000000">
                    <a:alpha val="43137"/>
                  </a:srgbClr>
                </a:outerShdw>
              </a:effectLst>
              <a:latin typeface="Times New Roman"/>
              <a:cs typeface="Times New Roman"/>
            </a:endParaRPr>
          </a:p>
          <a:p>
            <a:r>
              <a:rPr lang="en-US" sz="3600" b="1" kern="10" dirty="0" smtClean="0">
                <a:ln w="9525">
                  <a:solidFill>
                    <a:srgbClr val="000000"/>
                  </a:solidFill>
                  <a:round/>
                  <a:headEnd/>
                  <a:tailEnd/>
                </a:ln>
                <a:solidFill>
                  <a:srgbClr val="960000"/>
                </a:solidFill>
                <a:effectLst>
                  <a:outerShdw dist="38100" dir="2700000" algn="tl" rotWithShape="0">
                    <a:srgbClr val="000000">
                      <a:alpha val="43137"/>
                    </a:srgbClr>
                  </a:outerShdw>
                </a:effectLst>
                <a:latin typeface="Times New Roman"/>
                <a:cs typeface="Times New Roman"/>
              </a:rPr>
              <a:t>TIME ANNUAL MEETING 2009</a:t>
            </a:r>
            <a:endParaRPr lang="en-US" sz="3600" b="1" kern="10" dirty="0">
              <a:ln w="9525">
                <a:solidFill>
                  <a:srgbClr val="000000"/>
                </a:solidFill>
                <a:round/>
                <a:headEnd/>
                <a:tailEnd/>
              </a:ln>
              <a:solidFill>
                <a:srgbClr val="960000"/>
              </a:solidFill>
              <a:effectLst>
                <a:outerShdw dist="38100" dir="2700000" algn="tl" rotWithShape="0">
                  <a:srgbClr val="000000">
                    <a:alpha val="43137"/>
                  </a:srgbClr>
                </a:outerShdw>
              </a:effectLst>
              <a:latin typeface="Times New Roman"/>
              <a:cs typeface="Times New Roman"/>
            </a:endParaRPr>
          </a:p>
        </p:txBody>
      </p:sp>
      <p:sp>
        <p:nvSpPr>
          <p:cNvPr id="5123" name="WordArt 13"/>
          <p:cNvSpPr>
            <a:spLocks noChangeArrowheads="1" noChangeShapeType="1" noTextEdit="1"/>
          </p:cNvSpPr>
          <p:nvPr/>
        </p:nvSpPr>
        <p:spPr bwMode="auto">
          <a:xfrm>
            <a:off x="1600200" y="5791200"/>
            <a:ext cx="7543800" cy="685800"/>
          </a:xfrm>
          <a:prstGeom prst="rect">
            <a:avLst/>
          </a:prstGeom>
        </p:spPr>
        <p:txBody>
          <a:bodyPr wrap="none" fromWordArt="1">
            <a:prstTxWarp prst="textPlain">
              <a:avLst>
                <a:gd name="adj" fmla="val 50000"/>
              </a:avLst>
            </a:prstTxWarp>
          </a:bodyPr>
          <a:lstStyle/>
          <a:p>
            <a:endParaRPr lang="en-US" sz="3600" b="1" kern="10">
              <a:ln w="9525">
                <a:solidFill>
                  <a:srgbClr val="000000"/>
                </a:solidFill>
                <a:round/>
                <a:headEnd/>
                <a:tailEnd/>
              </a:ln>
              <a:solidFill>
                <a:srgbClr val="960000"/>
              </a:solidFill>
              <a:effectLst>
                <a:outerShdw dist="38100" dir="2700000" algn="tl" rotWithShape="0">
                  <a:srgbClr val="000000">
                    <a:alpha val="43137"/>
                  </a:srgbClr>
                </a:outerShdw>
              </a:effectLst>
              <a:latin typeface="Times New Roman"/>
              <a:cs typeface="Times New Roman"/>
            </a:endParaRPr>
          </a:p>
        </p:txBody>
      </p:sp>
      <p:pic>
        <p:nvPicPr>
          <p:cNvPr id="5124" name="Picture 15" descr="trip_LOGO_FINAL"/>
          <p:cNvPicPr>
            <a:picLocks noChangeAspect="1" noChangeArrowheads="1"/>
          </p:cNvPicPr>
          <p:nvPr/>
        </p:nvPicPr>
        <p:blipFill>
          <a:blip r:embed="rId3" cstate="print"/>
          <a:srcRect/>
          <a:stretch>
            <a:fillRect/>
          </a:stretch>
        </p:blipFill>
        <p:spPr bwMode="auto">
          <a:xfrm>
            <a:off x="3886200" y="2895600"/>
            <a:ext cx="3279775" cy="3352800"/>
          </a:xfrm>
          <a:prstGeom prst="rect">
            <a:avLst/>
          </a:prstGeom>
          <a:noFill/>
          <a:ln w="9525">
            <a:noFill/>
            <a:miter lim="800000"/>
            <a:headEnd/>
            <a:tailEnd/>
          </a:ln>
        </p:spPr>
      </p:pic>
      <p:sp>
        <p:nvSpPr>
          <p:cNvPr id="3090" name="Line 18"/>
          <p:cNvSpPr>
            <a:spLocks noChangeShapeType="1"/>
          </p:cNvSpPr>
          <p:nvPr/>
        </p:nvSpPr>
        <p:spPr bwMode="auto">
          <a:xfrm>
            <a:off x="1524000" y="0"/>
            <a:ext cx="0" cy="6858000"/>
          </a:xfrm>
          <a:prstGeom prst="line">
            <a:avLst/>
          </a:prstGeom>
          <a:noFill/>
          <a:ln w="76200">
            <a:solidFill>
              <a:srgbClr val="960000"/>
            </a:solidFill>
            <a:round/>
            <a:headEnd/>
            <a:tailEnd/>
          </a:ln>
          <a:effectLst/>
        </p:spPr>
        <p:txBody>
          <a:bodyPr/>
          <a:lstStyle/>
          <a:p>
            <a:pPr>
              <a:defRPr/>
            </a:pPr>
            <a:endParaRPr lang="en-US"/>
          </a:p>
        </p:txBody>
      </p:sp>
      <p:pic>
        <p:nvPicPr>
          <p:cNvPr id="5126" name="Picture 21" descr="delcan_logo"/>
          <p:cNvPicPr>
            <a:picLocks noChangeAspect="1" noChangeArrowheads="1"/>
          </p:cNvPicPr>
          <p:nvPr/>
        </p:nvPicPr>
        <p:blipFill>
          <a:blip r:embed="rId4" cstate="print"/>
          <a:srcRect/>
          <a:stretch>
            <a:fillRect/>
          </a:stretch>
        </p:blipFill>
        <p:spPr bwMode="auto">
          <a:xfrm>
            <a:off x="204788" y="2246313"/>
            <a:ext cx="1014412" cy="420687"/>
          </a:xfrm>
          <a:prstGeom prst="rect">
            <a:avLst/>
          </a:prstGeom>
          <a:noFill/>
          <a:ln w="9525">
            <a:noFill/>
            <a:miter lim="800000"/>
            <a:headEnd/>
            <a:tailEnd/>
          </a:ln>
        </p:spPr>
      </p:pic>
      <p:pic>
        <p:nvPicPr>
          <p:cNvPr id="5127" name="Picture 22" descr="GDOT2"/>
          <p:cNvPicPr>
            <a:picLocks noChangeAspect="1" noChangeArrowheads="1"/>
          </p:cNvPicPr>
          <p:nvPr/>
        </p:nvPicPr>
        <p:blipFill>
          <a:blip r:embed="rId5" cstate="print"/>
          <a:srcRect/>
          <a:stretch>
            <a:fillRect/>
          </a:stretch>
        </p:blipFill>
        <p:spPr bwMode="auto">
          <a:xfrm>
            <a:off x="65088" y="5878513"/>
            <a:ext cx="1371600" cy="369887"/>
          </a:xfrm>
          <a:prstGeom prst="rect">
            <a:avLst/>
          </a:prstGeom>
          <a:noFill/>
          <a:ln w="9525">
            <a:noFill/>
            <a:miter lim="800000"/>
            <a:headEnd/>
            <a:tailEnd/>
          </a:ln>
        </p:spPr>
      </p:pic>
      <p:pic>
        <p:nvPicPr>
          <p:cNvPr id="5128" name="Picture 23" descr="grta_uc"/>
          <p:cNvPicPr>
            <a:picLocks noChangeAspect="1" noChangeArrowheads="1"/>
          </p:cNvPicPr>
          <p:nvPr/>
        </p:nvPicPr>
        <p:blipFill>
          <a:blip r:embed="rId6" cstate="print"/>
          <a:srcRect/>
          <a:stretch>
            <a:fillRect/>
          </a:stretch>
        </p:blipFill>
        <p:spPr bwMode="auto">
          <a:xfrm>
            <a:off x="295275" y="4121150"/>
            <a:ext cx="923925" cy="374650"/>
          </a:xfrm>
          <a:prstGeom prst="rect">
            <a:avLst/>
          </a:prstGeom>
          <a:noFill/>
          <a:ln w="9525">
            <a:noFill/>
            <a:miter lim="800000"/>
            <a:headEnd/>
            <a:tailEnd/>
          </a:ln>
        </p:spPr>
      </p:pic>
      <p:pic>
        <p:nvPicPr>
          <p:cNvPr id="5129" name="Picture 24"/>
          <p:cNvPicPr>
            <a:picLocks noChangeAspect="1" noChangeArrowheads="1"/>
          </p:cNvPicPr>
          <p:nvPr/>
        </p:nvPicPr>
        <p:blipFill>
          <a:blip r:embed="rId7" cstate="print"/>
          <a:srcRect/>
          <a:stretch>
            <a:fillRect/>
          </a:stretch>
        </p:blipFill>
        <p:spPr bwMode="auto">
          <a:xfrm>
            <a:off x="457200" y="558800"/>
            <a:ext cx="576263" cy="584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0" y="274638"/>
            <a:ext cx="9144000" cy="1143000"/>
          </a:xfrm>
        </p:spPr>
        <p:txBody>
          <a:bodyPr/>
          <a:lstStyle/>
          <a:p>
            <a:pPr eaLnBrk="1" hangingPunct="1">
              <a:defRPr/>
            </a:pPr>
            <a:r>
              <a:rPr lang="en-US" sz="4000" smtClean="0"/>
              <a:t>TRIP Overview:  Performance Measures</a:t>
            </a:r>
          </a:p>
        </p:txBody>
      </p:sp>
      <p:sp>
        <p:nvSpPr>
          <p:cNvPr id="337923" name="Rectangle 3"/>
          <p:cNvSpPr>
            <a:spLocks noGrp="1" noChangeArrowheads="1"/>
          </p:cNvSpPr>
          <p:nvPr>
            <p:ph type="body" idx="1"/>
          </p:nvPr>
        </p:nvSpPr>
        <p:spPr>
          <a:xfrm>
            <a:off x="228600" y="2438400"/>
            <a:ext cx="8229600" cy="3352800"/>
          </a:xfrm>
        </p:spPr>
        <p:txBody>
          <a:bodyPr/>
          <a:lstStyle/>
          <a:p>
            <a:pPr eaLnBrk="1" hangingPunct="1">
              <a:lnSpc>
                <a:spcPct val="90000"/>
              </a:lnSpc>
              <a:defRPr/>
            </a:pPr>
            <a:r>
              <a:rPr lang="en-US" sz="2800" dirty="0" smtClean="0"/>
              <a:t>Reduction in Response Times</a:t>
            </a:r>
          </a:p>
          <a:p>
            <a:pPr eaLnBrk="1" hangingPunct="1">
              <a:lnSpc>
                <a:spcPct val="90000"/>
              </a:lnSpc>
              <a:defRPr/>
            </a:pPr>
            <a:r>
              <a:rPr lang="en-US" sz="2800" dirty="0" smtClean="0"/>
              <a:t>Improvement in Roadway Clearance Times</a:t>
            </a:r>
          </a:p>
          <a:p>
            <a:pPr eaLnBrk="1" hangingPunct="1">
              <a:lnSpc>
                <a:spcPct val="90000"/>
              </a:lnSpc>
              <a:defRPr/>
            </a:pPr>
            <a:r>
              <a:rPr lang="en-US" sz="2800" dirty="0" smtClean="0"/>
              <a:t>Reduction in Travel Lane Blockage</a:t>
            </a:r>
          </a:p>
          <a:p>
            <a:pPr eaLnBrk="1" hangingPunct="1">
              <a:lnSpc>
                <a:spcPct val="90000"/>
              </a:lnSpc>
              <a:defRPr/>
            </a:pPr>
            <a:r>
              <a:rPr lang="en-US" sz="2800" dirty="0" smtClean="0"/>
              <a:t>Reduction in Secondary Incidents</a:t>
            </a:r>
          </a:p>
          <a:p>
            <a:pPr eaLnBrk="1" hangingPunct="1">
              <a:lnSpc>
                <a:spcPct val="90000"/>
              </a:lnSpc>
              <a:defRPr/>
            </a:pPr>
            <a:r>
              <a:rPr lang="en-US" sz="2800" dirty="0" smtClean="0"/>
              <a:t>Reduction in Incident Clearance Times</a:t>
            </a:r>
          </a:p>
          <a:p>
            <a:pPr eaLnBrk="1" hangingPunct="1">
              <a:lnSpc>
                <a:spcPct val="90000"/>
              </a:lnSpc>
              <a:defRPr/>
            </a:pPr>
            <a:r>
              <a:rPr lang="en-US" sz="2800" dirty="0" smtClean="0"/>
              <a:t>Dollar Saving from Reduced Congestion</a:t>
            </a:r>
          </a:p>
          <a:p>
            <a:pPr eaLnBrk="1" hangingPunct="1">
              <a:lnSpc>
                <a:spcPct val="90000"/>
              </a:lnSpc>
              <a:defRPr/>
            </a:pPr>
            <a:r>
              <a:rPr lang="en-US" sz="2800" dirty="0" smtClean="0"/>
              <a:t>Improved Air Quality</a:t>
            </a:r>
          </a:p>
        </p:txBody>
      </p:sp>
      <p:pic>
        <p:nvPicPr>
          <p:cNvPr id="15364" name="Picture 4" descr="MCj02908900000[1]"/>
          <p:cNvPicPr>
            <a:picLocks noChangeAspect="1" noChangeArrowheads="1"/>
          </p:cNvPicPr>
          <p:nvPr/>
        </p:nvPicPr>
        <p:blipFill>
          <a:blip r:embed="rId3" cstate="print"/>
          <a:srcRect/>
          <a:stretch>
            <a:fillRect/>
          </a:stretch>
        </p:blipFill>
        <p:spPr bwMode="auto">
          <a:xfrm>
            <a:off x="228600" y="1143000"/>
            <a:ext cx="1362075" cy="1190625"/>
          </a:xfrm>
          <a:prstGeom prst="rect">
            <a:avLst/>
          </a:prstGeom>
          <a:noFill/>
          <a:ln w="9525">
            <a:noFill/>
            <a:miter lim="800000"/>
            <a:headEnd/>
            <a:tailEnd/>
          </a:ln>
        </p:spPr>
      </p:pic>
      <p:pic>
        <p:nvPicPr>
          <p:cNvPr id="15365" name="Picture 5" descr="Johnson recoveries (21)"/>
          <p:cNvPicPr>
            <a:picLocks noChangeAspect="1" noChangeArrowheads="1"/>
          </p:cNvPicPr>
          <p:nvPr/>
        </p:nvPicPr>
        <p:blipFill>
          <a:blip r:embed="rId4" cstate="print"/>
          <a:srcRect/>
          <a:stretch>
            <a:fillRect/>
          </a:stretch>
        </p:blipFill>
        <p:spPr bwMode="auto">
          <a:xfrm>
            <a:off x="6934200" y="4038600"/>
            <a:ext cx="2052638" cy="1539875"/>
          </a:xfrm>
          <a:prstGeom prst="rect">
            <a:avLst/>
          </a:prstGeom>
          <a:noFill/>
          <a:ln w="28575" algn="ctr">
            <a:solidFill>
              <a:schemeClr val="tx1"/>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p:txBody>
          <a:bodyPr/>
          <a:lstStyle/>
          <a:p>
            <a:pPr eaLnBrk="1" hangingPunct="1">
              <a:defRPr/>
            </a:pPr>
            <a:r>
              <a:rPr lang="en-US" smtClean="0"/>
              <a:t>TRIP Overview:   Benefits</a:t>
            </a:r>
          </a:p>
        </p:txBody>
      </p:sp>
      <p:sp>
        <p:nvSpPr>
          <p:cNvPr id="350211" name="Rectangle 3"/>
          <p:cNvSpPr>
            <a:spLocks noGrp="1" noChangeArrowheads="1"/>
          </p:cNvSpPr>
          <p:nvPr>
            <p:ph type="body" idx="1"/>
          </p:nvPr>
        </p:nvSpPr>
        <p:spPr>
          <a:xfrm>
            <a:off x="152400" y="1600200"/>
            <a:ext cx="8305800" cy="3886200"/>
          </a:xfrm>
        </p:spPr>
        <p:txBody>
          <a:bodyPr/>
          <a:lstStyle/>
          <a:p>
            <a:pPr eaLnBrk="1" hangingPunct="1">
              <a:lnSpc>
                <a:spcPct val="90000"/>
              </a:lnSpc>
              <a:defRPr/>
            </a:pPr>
            <a:r>
              <a:rPr lang="en-US" sz="2400" b="1" smtClean="0"/>
              <a:t>Towing Industry:</a:t>
            </a:r>
            <a:r>
              <a:rPr lang="en-US" sz="2400" smtClean="0"/>
              <a:t>  Safety &amp; Monetary Incentives</a:t>
            </a:r>
          </a:p>
          <a:p>
            <a:pPr eaLnBrk="1" hangingPunct="1">
              <a:lnSpc>
                <a:spcPct val="90000"/>
              </a:lnSpc>
              <a:defRPr/>
            </a:pPr>
            <a:r>
              <a:rPr lang="en-US" sz="2400" b="1" smtClean="0"/>
              <a:t>Incident Responders:</a:t>
            </a:r>
            <a:r>
              <a:rPr lang="en-US" sz="2400" smtClean="0"/>
              <a:t>  Improved roadway clearance times = SAFETY</a:t>
            </a:r>
          </a:p>
          <a:p>
            <a:pPr eaLnBrk="1" hangingPunct="1">
              <a:lnSpc>
                <a:spcPct val="90000"/>
              </a:lnSpc>
              <a:defRPr/>
            </a:pPr>
            <a:r>
              <a:rPr lang="en-US" sz="2400" b="1" smtClean="0"/>
              <a:t>Transportation Industry:</a:t>
            </a:r>
            <a:r>
              <a:rPr lang="en-US" sz="2400" smtClean="0"/>
              <a:t>  Improve congestion, </a:t>
            </a:r>
          </a:p>
          <a:p>
            <a:pPr eaLnBrk="1" hangingPunct="1">
              <a:lnSpc>
                <a:spcPct val="90000"/>
              </a:lnSpc>
              <a:buFont typeface="Wingdings" pitchFamily="2" charset="2"/>
              <a:buNone/>
              <a:defRPr/>
            </a:pPr>
            <a:r>
              <a:rPr lang="en-US" sz="2400" smtClean="0"/>
              <a:t>	get the roadways open quicker, make the public happy</a:t>
            </a:r>
          </a:p>
          <a:p>
            <a:pPr eaLnBrk="1" hangingPunct="1">
              <a:lnSpc>
                <a:spcPct val="90000"/>
              </a:lnSpc>
              <a:defRPr/>
            </a:pPr>
            <a:r>
              <a:rPr lang="en-US" sz="2400" b="1" smtClean="0"/>
              <a:t>Traveling Motorist:</a:t>
            </a:r>
            <a:r>
              <a:rPr lang="en-US" sz="2400" smtClean="0"/>
              <a:t>  Less frustration and more </a:t>
            </a:r>
          </a:p>
          <a:p>
            <a:pPr eaLnBrk="1" hangingPunct="1">
              <a:lnSpc>
                <a:spcPct val="90000"/>
              </a:lnSpc>
              <a:buFont typeface="Wingdings" pitchFamily="2" charset="2"/>
              <a:buNone/>
              <a:defRPr/>
            </a:pPr>
            <a:r>
              <a:rPr lang="en-US" sz="2400" smtClean="0"/>
              <a:t>	reliable travel times</a:t>
            </a:r>
          </a:p>
        </p:txBody>
      </p:sp>
      <p:pic>
        <p:nvPicPr>
          <p:cNvPr id="16388" name="Picture 4" descr="MPj04014930000[1]"/>
          <p:cNvPicPr>
            <a:picLocks noChangeAspect="1" noChangeArrowheads="1"/>
          </p:cNvPicPr>
          <p:nvPr/>
        </p:nvPicPr>
        <p:blipFill>
          <a:blip r:embed="rId3" cstate="print"/>
          <a:srcRect/>
          <a:stretch>
            <a:fillRect/>
          </a:stretch>
        </p:blipFill>
        <p:spPr bwMode="auto">
          <a:xfrm>
            <a:off x="6553200" y="4038600"/>
            <a:ext cx="2408238" cy="1604963"/>
          </a:xfrm>
          <a:prstGeom prst="rect">
            <a:avLst/>
          </a:prstGeom>
          <a:noFill/>
          <a:ln w="38100">
            <a:solidFill>
              <a:srgbClr val="FFFFFF"/>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0" y="-457200"/>
            <a:ext cx="9296400" cy="8621713"/>
          </a:xfrm>
          <a:prstGeom prst="rect">
            <a:avLst/>
          </a:prstGeom>
          <a:solidFill>
            <a:srgbClr val="000000"/>
          </a:solidFill>
          <a:ln w="9525">
            <a:noFill/>
            <a:miter lim="800000"/>
            <a:headEnd/>
            <a:tailEnd/>
          </a:ln>
        </p:spPr>
        <p:txBody>
          <a:bodyPr>
            <a:spAutoFit/>
          </a:bodyPr>
          <a:lstStyle/>
          <a:p>
            <a:pPr eaLnBrk="0" hangingPunct="0">
              <a:spcBef>
                <a:spcPct val="50000"/>
              </a:spcBef>
              <a:buClrTx/>
              <a:buSzTx/>
              <a:buFontTx/>
              <a:buNone/>
            </a:pPr>
            <a:endParaRPr lang="en-US">
              <a:effectLst/>
            </a:endParaRPr>
          </a:p>
          <a:p>
            <a:pPr eaLnBrk="0" hangingPunct="0">
              <a:spcBef>
                <a:spcPct val="50000"/>
              </a:spcBef>
              <a:buClrTx/>
              <a:buSzTx/>
              <a:buFontTx/>
              <a:buNone/>
            </a:pPr>
            <a:endParaRPr lang="en-US">
              <a:effectLst/>
            </a:endParaRPr>
          </a:p>
          <a:p>
            <a:pPr eaLnBrk="0" hangingPunct="0">
              <a:spcBef>
                <a:spcPct val="50000"/>
              </a:spcBef>
              <a:buClrTx/>
              <a:buSzTx/>
              <a:buFontTx/>
              <a:buNone/>
            </a:pPr>
            <a:endParaRPr lang="en-US">
              <a:effectLst/>
            </a:endParaRPr>
          </a:p>
          <a:p>
            <a:pPr eaLnBrk="0" hangingPunct="0">
              <a:spcBef>
                <a:spcPct val="50000"/>
              </a:spcBef>
              <a:buClrTx/>
              <a:buSzTx/>
              <a:buFontTx/>
              <a:buNone/>
            </a:pPr>
            <a:endParaRPr lang="en-US">
              <a:effectLst/>
            </a:endParaRPr>
          </a:p>
          <a:p>
            <a:pPr eaLnBrk="0" hangingPunct="0">
              <a:spcBef>
                <a:spcPct val="50000"/>
              </a:spcBef>
              <a:buClrTx/>
              <a:buSzTx/>
              <a:buFontTx/>
              <a:buNone/>
            </a:pPr>
            <a:endParaRPr lang="en-US">
              <a:effectLst/>
            </a:endParaRPr>
          </a:p>
          <a:p>
            <a:pPr eaLnBrk="0" hangingPunct="0">
              <a:spcBef>
                <a:spcPct val="50000"/>
              </a:spcBef>
              <a:buClrTx/>
              <a:buSzTx/>
              <a:buFontTx/>
              <a:buNone/>
            </a:pPr>
            <a:endParaRPr lang="en-US">
              <a:effectLst/>
            </a:endParaRPr>
          </a:p>
          <a:p>
            <a:pPr eaLnBrk="0" hangingPunct="0">
              <a:spcBef>
                <a:spcPct val="50000"/>
              </a:spcBef>
              <a:buClrTx/>
              <a:buSzTx/>
              <a:buFontTx/>
              <a:buNone/>
            </a:pPr>
            <a:endParaRPr lang="en-US">
              <a:effectLst/>
            </a:endParaRPr>
          </a:p>
          <a:p>
            <a:pPr eaLnBrk="0" hangingPunct="0">
              <a:spcBef>
                <a:spcPct val="50000"/>
              </a:spcBef>
              <a:buClrTx/>
              <a:buSzTx/>
              <a:buFontTx/>
              <a:buNone/>
            </a:pPr>
            <a:endParaRPr lang="en-US">
              <a:effectLst/>
            </a:endParaRPr>
          </a:p>
          <a:p>
            <a:pPr eaLnBrk="0" hangingPunct="0">
              <a:spcBef>
                <a:spcPct val="50000"/>
              </a:spcBef>
              <a:buClrTx/>
              <a:buSzTx/>
              <a:buFontTx/>
              <a:buNone/>
            </a:pPr>
            <a:endParaRPr lang="en-US">
              <a:effectLst/>
            </a:endParaRPr>
          </a:p>
          <a:p>
            <a:pPr eaLnBrk="0" hangingPunct="0">
              <a:spcBef>
                <a:spcPct val="50000"/>
              </a:spcBef>
              <a:buClrTx/>
              <a:buSzTx/>
              <a:buFontTx/>
              <a:buNone/>
            </a:pPr>
            <a:endParaRPr lang="en-US">
              <a:effectLst/>
            </a:endParaRPr>
          </a:p>
          <a:p>
            <a:pPr eaLnBrk="0" hangingPunct="0">
              <a:spcBef>
                <a:spcPct val="50000"/>
              </a:spcBef>
              <a:buClrTx/>
              <a:buSzTx/>
              <a:buFontTx/>
              <a:buNone/>
            </a:pPr>
            <a:endParaRPr lang="en-US">
              <a:effectLst/>
            </a:endParaRPr>
          </a:p>
          <a:p>
            <a:pPr eaLnBrk="0" hangingPunct="0">
              <a:spcBef>
                <a:spcPct val="50000"/>
              </a:spcBef>
              <a:buClrTx/>
              <a:buSzTx/>
              <a:buFontTx/>
              <a:buNone/>
            </a:pPr>
            <a:endParaRPr lang="en-US">
              <a:effectLst/>
            </a:endParaRPr>
          </a:p>
          <a:p>
            <a:pPr eaLnBrk="0" hangingPunct="0">
              <a:spcBef>
                <a:spcPct val="50000"/>
              </a:spcBef>
              <a:buClrTx/>
              <a:buSzTx/>
              <a:buFontTx/>
              <a:buNone/>
            </a:pPr>
            <a:endParaRPr lang="en-US">
              <a:effectLst/>
            </a:endParaRPr>
          </a:p>
          <a:p>
            <a:pPr eaLnBrk="0" hangingPunct="0">
              <a:spcBef>
                <a:spcPct val="50000"/>
              </a:spcBef>
              <a:buClrTx/>
              <a:buSzTx/>
              <a:buFontTx/>
              <a:buNone/>
            </a:pPr>
            <a:endParaRPr lang="en-US">
              <a:effectLst/>
            </a:endParaRPr>
          </a:p>
          <a:p>
            <a:pPr eaLnBrk="0" hangingPunct="0">
              <a:spcBef>
                <a:spcPct val="50000"/>
              </a:spcBef>
              <a:buClrTx/>
              <a:buSzTx/>
              <a:buFontTx/>
              <a:buNone/>
            </a:pPr>
            <a:endParaRPr lang="en-US">
              <a:effectLst/>
            </a:endParaRPr>
          </a:p>
          <a:p>
            <a:pPr eaLnBrk="0" hangingPunct="0">
              <a:spcBef>
                <a:spcPct val="50000"/>
              </a:spcBef>
              <a:buClrTx/>
              <a:buSzTx/>
              <a:buFontTx/>
              <a:buNone/>
            </a:pPr>
            <a:endParaRPr lang="en-US">
              <a:effectLst/>
            </a:endParaRPr>
          </a:p>
          <a:p>
            <a:pPr eaLnBrk="0" hangingPunct="0">
              <a:spcBef>
                <a:spcPct val="50000"/>
              </a:spcBef>
              <a:buClrTx/>
              <a:buSzTx/>
              <a:buFontTx/>
              <a:buNone/>
            </a:pPr>
            <a:endParaRPr lang="en-US">
              <a:effectLst/>
            </a:endParaRPr>
          </a:p>
          <a:p>
            <a:pPr eaLnBrk="0" hangingPunct="0">
              <a:spcBef>
                <a:spcPct val="50000"/>
              </a:spcBef>
              <a:buClrTx/>
              <a:buSzTx/>
              <a:buFontTx/>
              <a:buNone/>
            </a:pPr>
            <a:endParaRPr lang="en-US">
              <a:effectLst/>
            </a:endParaRPr>
          </a:p>
          <a:p>
            <a:pPr eaLnBrk="0" hangingPunct="0">
              <a:spcBef>
                <a:spcPct val="50000"/>
              </a:spcBef>
              <a:buClrTx/>
              <a:buSzTx/>
              <a:buFontTx/>
              <a:buNone/>
            </a:pPr>
            <a:endParaRPr lang="en-US">
              <a:effectLst/>
            </a:endParaRPr>
          </a:p>
          <a:p>
            <a:pPr eaLnBrk="0" hangingPunct="0">
              <a:spcBef>
                <a:spcPct val="50000"/>
              </a:spcBef>
              <a:buClrTx/>
              <a:buSzTx/>
              <a:buFontTx/>
              <a:buNone/>
            </a:pPr>
            <a:endParaRPr lang="en-US">
              <a:effectLst/>
            </a:endParaRPr>
          </a:p>
          <a:p>
            <a:pPr eaLnBrk="0" hangingPunct="0">
              <a:spcBef>
                <a:spcPct val="50000"/>
              </a:spcBef>
              <a:buClrTx/>
              <a:buSzTx/>
              <a:buFontTx/>
              <a:buNone/>
            </a:pPr>
            <a:endParaRPr lang="en-US">
              <a:effectLst/>
            </a:endParaRPr>
          </a:p>
        </p:txBody>
      </p:sp>
      <p:graphicFrame>
        <p:nvGraphicFramePr>
          <p:cNvPr id="1026" name="Rectangle 2"/>
          <p:cNvGraphicFramePr>
            <a:graphicFrameLocks/>
          </p:cNvGraphicFramePr>
          <p:nvPr>
            <p:ph/>
          </p:nvPr>
        </p:nvGraphicFramePr>
        <p:xfrm>
          <a:off x="1524000" y="1154113"/>
          <a:ext cx="6096000" cy="4064000"/>
        </p:xfrm>
        <a:graphic>
          <a:graphicData uri="http://schemas.openxmlformats.org/presentationml/2006/ole">
            <p:oleObj spid="_x0000_s1026" name="Acrobat Document" r:id="rId4" imgW="0" imgH="0" progId="AcroExch.Document.7">
              <p:embed/>
            </p:oleObj>
          </a:graphicData>
        </a:graphic>
      </p:graphicFrame>
      <p:pic>
        <p:nvPicPr>
          <p:cNvPr id="2" name="Picture 3"/>
          <p:cNvPicPr>
            <a:picLocks noChangeAspect="1" noChangeArrowheads="1"/>
          </p:cNvPicPr>
          <p:nvPr/>
        </p:nvPicPr>
        <p:blipFill>
          <a:blip r:embed="rId5" cstate="print"/>
          <a:srcRect/>
          <a:stretch>
            <a:fillRect/>
          </a:stretch>
        </p:blipFill>
        <p:spPr bwMode="auto">
          <a:xfrm>
            <a:off x="0" y="-228600"/>
            <a:ext cx="9274904" cy="807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p:txBody>
          <a:bodyPr/>
          <a:lstStyle/>
          <a:p>
            <a:pPr>
              <a:defRPr/>
            </a:pPr>
            <a:r>
              <a:rPr lang="en-US" sz="4000" dirty="0"/>
              <a:t>TRIP Project Boundaries &amp; Expansion</a:t>
            </a:r>
          </a:p>
        </p:txBody>
      </p:sp>
      <p:sp>
        <p:nvSpPr>
          <p:cNvPr id="374787" name="Rectangle 3"/>
          <p:cNvSpPr>
            <a:spLocks noGrp="1" noChangeArrowheads="1"/>
          </p:cNvSpPr>
          <p:nvPr>
            <p:ph type="body" idx="1"/>
          </p:nvPr>
        </p:nvSpPr>
        <p:spPr>
          <a:xfrm>
            <a:off x="457200" y="1981200"/>
            <a:ext cx="8229600" cy="4495800"/>
          </a:xfrm>
        </p:spPr>
        <p:txBody>
          <a:bodyPr/>
          <a:lstStyle/>
          <a:p>
            <a:pPr>
              <a:defRPr/>
            </a:pPr>
            <a:r>
              <a:rPr lang="en-US" dirty="0" smtClean="0"/>
              <a:t>Completed expansion up I-75</a:t>
            </a:r>
          </a:p>
          <a:p>
            <a:pPr>
              <a:defRPr/>
            </a:pPr>
            <a:r>
              <a:rPr lang="en-US" dirty="0" smtClean="0"/>
              <a:t>Expanded June 1, 2009</a:t>
            </a:r>
          </a:p>
          <a:p>
            <a:pPr lvl="1">
              <a:defRPr/>
            </a:pPr>
            <a:r>
              <a:rPr lang="en-US" dirty="0" smtClean="0"/>
              <a:t>I-85 North to Exit 115 (SR 20)</a:t>
            </a:r>
          </a:p>
          <a:p>
            <a:pPr lvl="1">
              <a:defRPr/>
            </a:pPr>
            <a:r>
              <a:rPr lang="en-US" dirty="0" smtClean="0"/>
              <a:t>I-985 North to Exit 12 (Flowery Branch)</a:t>
            </a:r>
          </a:p>
          <a:p>
            <a:pPr>
              <a:defRPr/>
            </a:pPr>
            <a:r>
              <a:rPr lang="en-US" dirty="0" smtClean="0"/>
              <a:t>Analyzing Crash Date to Determine Future Expansion Zones</a:t>
            </a:r>
          </a:p>
          <a:p>
            <a:pPr lvl="1">
              <a:buNone/>
              <a:defRPr/>
            </a:pPr>
            <a:endParaRPr lang="en-US" dirty="0" smtClean="0"/>
          </a:p>
          <a:p>
            <a:pPr lvl="1">
              <a:buNone/>
              <a:defRPr/>
            </a:pPr>
            <a:endParaRPr lang="en-US" dirty="0"/>
          </a:p>
          <a:p>
            <a:pPr>
              <a:defRP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9" name="Rectangle 3"/>
          <p:cNvSpPr>
            <a:spLocks noGrp="1" noChangeArrowheads="1"/>
          </p:cNvSpPr>
          <p:nvPr>
            <p:ph type="title"/>
          </p:nvPr>
        </p:nvSpPr>
        <p:spPr>
          <a:xfrm>
            <a:off x="0" y="0"/>
            <a:ext cx="9144000" cy="2011363"/>
          </a:xfrm>
        </p:spPr>
        <p:txBody>
          <a:bodyPr/>
          <a:lstStyle/>
          <a:p>
            <a:pPr algn="ctr">
              <a:defRPr/>
            </a:pPr>
            <a:r>
              <a:rPr lang="en-US" sz="4000" dirty="0"/>
              <a:t>TRIP Performance Measures</a:t>
            </a:r>
            <a:br>
              <a:rPr lang="en-US" sz="4000" dirty="0"/>
            </a:br>
            <a:r>
              <a:rPr lang="en-US" sz="2400" dirty="0"/>
              <a:t>Comparison of Time to Roadway Clearance 2007 vs. 2008</a:t>
            </a:r>
            <a:br>
              <a:rPr lang="en-US" sz="2400" dirty="0"/>
            </a:br>
            <a:endParaRPr lang="en-US" sz="2400" dirty="0"/>
          </a:p>
        </p:txBody>
      </p:sp>
      <p:sp>
        <p:nvSpPr>
          <p:cNvPr id="5" name="TextBox 4"/>
          <p:cNvSpPr txBox="1"/>
          <p:nvPr/>
        </p:nvSpPr>
        <p:spPr>
          <a:xfrm>
            <a:off x="1371600" y="5334000"/>
            <a:ext cx="6477000" cy="396875"/>
          </a:xfrm>
          <a:prstGeom prst="rect">
            <a:avLst/>
          </a:prstGeom>
          <a:noFill/>
        </p:spPr>
        <p:txBody>
          <a:bodyPr>
            <a:spAutoFit/>
          </a:bodyPr>
          <a:lstStyle/>
          <a:p>
            <a:pPr>
              <a:defRPr/>
            </a:pPr>
            <a:r>
              <a:rPr lang="en-US" sz="900" dirty="0"/>
              <a:t>.</a:t>
            </a:r>
          </a:p>
          <a:p>
            <a:pPr>
              <a:defRPr/>
            </a:pPr>
            <a:r>
              <a:rPr lang="en-US" sz="900" dirty="0"/>
              <a:t>-Note all activation, arrival, notice to proceed, and clearance times were rounded up to the nearest minute</a:t>
            </a:r>
          </a:p>
        </p:txBody>
      </p:sp>
      <p:graphicFrame>
        <p:nvGraphicFramePr>
          <p:cNvPr id="7" name="Chart 6"/>
          <p:cNvGraphicFramePr/>
          <p:nvPr/>
        </p:nvGraphicFramePr>
        <p:xfrm>
          <a:off x="304800" y="1981200"/>
          <a:ext cx="8382000" cy="3124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9" name="Rectangle 3"/>
          <p:cNvSpPr>
            <a:spLocks noGrp="1" noChangeArrowheads="1"/>
          </p:cNvSpPr>
          <p:nvPr>
            <p:ph type="title"/>
          </p:nvPr>
        </p:nvSpPr>
        <p:spPr>
          <a:xfrm>
            <a:off x="0" y="0"/>
            <a:ext cx="9144000" cy="2011363"/>
          </a:xfrm>
        </p:spPr>
        <p:txBody>
          <a:bodyPr/>
          <a:lstStyle/>
          <a:p>
            <a:pPr algn="ctr">
              <a:defRPr/>
            </a:pPr>
            <a:r>
              <a:rPr lang="en-US" sz="4000" dirty="0"/>
              <a:t>TRIP Performance Measures</a:t>
            </a:r>
            <a:br>
              <a:rPr lang="en-US" sz="4000" dirty="0"/>
            </a:br>
            <a:r>
              <a:rPr lang="en-US" sz="2400" dirty="0" smtClean="0"/>
              <a:t>TRIP Activations</a:t>
            </a:r>
            <a:endParaRPr lang="en-US" sz="2400" dirty="0"/>
          </a:p>
        </p:txBody>
      </p:sp>
      <p:sp>
        <p:nvSpPr>
          <p:cNvPr id="5" name="TextBox 4"/>
          <p:cNvSpPr txBox="1"/>
          <p:nvPr/>
        </p:nvSpPr>
        <p:spPr>
          <a:xfrm>
            <a:off x="1371600" y="5334000"/>
            <a:ext cx="6477000" cy="396875"/>
          </a:xfrm>
          <a:prstGeom prst="rect">
            <a:avLst/>
          </a:prstGeom>
          <a:noFill/>
        </p:spPr>
        <p:txBody>
          <a:bodyPr>
            <a:spAutoFit/>
          </a:bodyPr>
          <a:lstStyle/>
          <a:p>
            <a:pPr>
              <a:defRPr/>
            </a:pPr>
            <a:r>
              <a:rPr lang="en-US" sz="900" dirty="0"/>
              <a:t>.</a:t>
            </a:r>
          </a:p>
          <a:p>
            <a:pPr>
              <a:defRPr/>
            </a:pPr>
            <a:r>
              <a:rPr lang="en-US" sz="900" dirty="0"/>
              <a:t>-Note </a:t>
            </a:r>
            <a:r>
              <a:rPr lang="en-US" sz="900" dirty="0" smtClean="0"/>
              <a:t>2007 numbers represent potential activations, 2009 numbers are up to September 2009</a:t>
            </a:r>
            <a:endParaRPr lang="en-US" sz="900" dirty="0"/>
          </a:p>
        </p:txBody>
      </p:sp>
      <p:graphicFrame>
        <p:nvGraphicFramePr>
          <p:cNvPr id="6" name="Chart 5"/>
          <p:cNvGraphicFramePr/>
          <p:nvPr/>
        </p:nvGraphicFramePr>
        <p:xfrm>
          <a:off x="1219200" y="1676400"/>
          <a:ext cx="6781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p:txBody>
          <a:bodyPr/>
          <a:lstStyle/>
          <a:p>
            <a:pPr eaLnBrk="1" hangingPunct="1">
              <a:defRPr/>
            </a:pPr>
            <a:r>
              <a:rPr lang="en-US" sz="4000" dirty="0" smtClean="0"/>
              <a:t>TRIP Program Costs and Benefits</a:t>
            </a:r>
          </a:p>
        </p:txBody>
      </p:sp>
      <p:sp>
        <p:nvSpPr>
          <p:cNvPr id="356355" name="Rectangle 3"/>
          <p:cNvSpPr>
            <a:spLocks noGrp="1" noChangeArrowheads="1"/>
          </p:cNvSpPr>
          <p:nvPr>
            <p:ph type="body" idx="1"/>
          </p:nvPr>
        </p:nvSpPr>
        <p:spPr>
          <a:xfrm>
            <a:off x="457200" y="1371600"/>
            <a:ext cx="4648200" cy="3886200"/>
          </a:xfrm>
        </p:spPr>
        <p:txBody>
          <a:bodyPr/>
          <a:lstStyle/>
          <a:p>
            <a:pPr eaLnBrk="1" hangingPunct="1">
              <a:lnSpc>
                <a:spcPct val="90000"/>
              </a:lnSpc>
              <a:defRPr/>
            </a:pPr>
            <a:r>
              <a:rPr lang="en-US" sz="2400" dirty="0" smtClean="0"/>
              <a:t>Contract Management/Training $120-150K/year</a:t>
            </a:r>
          </a:p>
          <a:p>
            <a:pPr eaLnBrk="1" hangingPunct="1">
              <a:lnSpc>
                <a:spcPct val="90000"/>
              </a:lnSpc>
              <a:defRPr/>
            </a:pPr>
            <a:r>
              <a:rPr lang="en-US" sz="2400" dirty="0" smtClean="0"/>
              <a:t>Incentives Paid so far for 81 activations is over $214k.</a:t>
            </a:r>
          </a:p>
          <a:p>
            <a:pPr eaLnBrk="1" hangingPunct="1">
              <a:lnSpc>
                <a:spcPct val="90000"/>
              </a:lnSpc>
              <a:defRPr/>
            </a:pPr>
            <a:r>
              <a:rPr lang="en-US" sz="2400" dirty="0" smtClean="0"/>
              <a:t>Time Value Savings to traveling public are $360K per incident. </a:t>
            </a:r>
            <a:r>
              <a:rPr lang="en-US" sz="2000" i="1" dirty="0" smtClean="0"/>
              <a:t>(does not include fuel savings or secondary crash reduction)</a:t>
            </a:r>
          </a:p>
          <a:p>
            <a:pPr eaLnBrk="1" hangingPunct="1">
              <a:lnSpc>
                <a:spcPct val="90000"/>
              </a:lnSpc>
              <a:defRPr/>
            </a:pPr>
            <a:endParaRPr lang="en-US" sz="2400" dirty="0" smtClean="0"/>
          </a:p>
          <a:p>
            <a:pPr eaLnBrk="1" hangingPunct="1">
              <a:lnSpc>
                <a:spcPct val="90000"/>
              </a:lnSpc>
              <a:buFont typeface="Wingdings" pitchFamily="2" charset="2"/>
              <a:buNone/>
              <a:defRPr/>
            </a:pPr>
            <a:endParaRPr lang="en-US" sz="2400" dirty="0" smtClean="0"/>
          </a:p>
        </p:txBody>
      </p:sp>
      <p:pic>
        <p:nvPicPr>
          <p:cNvPr id="19460" name="Picture 15" descr="trip_LOGO_FINAL"/>
          <p:cNvPicPr>
            <a:picLocks noChangeAspect="1" noChangeArrowheads="1"/>
          </p:cNvPicPr>
          <p:nvPr/>
        </p:nvPicPr>
        <p:blipFill>
          <a:blip r:embed="rId3" cstate="print"/>
          <a:srcRect/>
          <a:stretch>
            <a:fillRect/>
          </a:stretch>
        </p:blipFill>
        <p:spPr bwMode="auto">
          <a:xfrm>
            <a:off x="5638800" y="1981200"/>
            <a:ext cx="3043238" cy="311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sz="quarter"/>
          </p:nvPr>
        </p:nvSpPr>
        <p:spPr>
          <a:xfrm>
            <a:off x="609600" y="914400"/>
            <a:ext cx="7772400" cy="1736725"/>
          </a:xfrm>
        </p:spPr>
        <p:txBody>
          <a:bodyPr/>
          <a:lstStyle/>
          <a:p>
            <a:pPr>
              <a:defRPr/>
            </a:pPr>
            <a:r>
              <a:rPr lang="en-US" sz="2800" dirty="0" smtClean="0"/>
              <a:t>“The likelihood of a secondary crash increases by 2.8 percent for each minute the primary incident continues to be a hazard.”  </a:t>
            </a:r>
            <a:br>
              <a:rPr lang="en-US" sz="2800" dirty="0" smtClean="0"/>
            </a:br>
            <a:r>
              <a:rPr lang="en-US" sz="1800" i="1" dirty="0" smtClean="0"/>
              <a:t>Source: “ITS Impacts on Safety and Traffic Management” </a:t>
            </a:r>
            <a:r>
              <a:rPr lang="en-US" sz="1800" i="1" dirty="0" err="1" smtClean="0"/>
              <a:t>Karlaftis</a:t>
            </a:r>
            <a:r>
              <a:rPr lang="en-US" sz="1800" i="1" dirty="0" smtClean="0"/>
              <a:t>, </a:t>
            </a:r>
            <a:r>
              <a:rPr lang="en-US" sz="1800" i="1" dirty="0" err="1" smtClean="0"/>
              <a:t>Latoski</a:t>
            </a:r>
            <a:r>
              <a:rPr lang="en-US" sz="1800" i="1" dirty="0" smtClean="0"/>
              <a:t>, Richards, </a:t>
            </a:r>
            <a:r>
              <a:rPr lang="en-US" sz="1800" i="1" dirty="0" err="1" smtClean="0"/>
              <a:t>Sinha</a:t>
            </a:r>
            <a:r>
              <a:rPr lang="en-US" sz="2800" i="1" dirty="0" smtClean="0"/>
              <a:t/>
            </a:r>
            <a:br>
              <a:rPr lang="en-US" sz="2800" i="1" dirty="0" smtClean="0"/>
            </a:br>
            <a:endParaRPr lang="en-US" sz="2800" i="1" dirty="0"/>
          </a:p>
        </p:txBody>
      </p:sp>
      <p:pic>
        <p:nvPicPr>
          <p:cNvPr id="20483" name="Picture 4" descr="http://dme.ap.nic.in/traffic_accident.jpg"/>
          <p:cNvPicPr>
            <a:picLocks noChangeAspect="1" noChangeArrowheads="1"/>
          </p:cNvPicPr>
          <p:nvPr/>
        </p:nvPicPr>
        <p:blipFill>
          <a:blip r:embed="rId2" cstate="print"/>
          <a:srcRect/>
          <a:stretch>
            <a:fillRect/>
          </a:stretch>
        </p:blipFill>
        <p:spPr bwMode="auto">
          <a:xfrm>
            <a:off x="2667000" y="2209800"/>
            <a:ext cx="3810000" cy="356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p:txBody>
          <a:bodyPr/>
          <a:lstStyle/>
          <a:p>
            <a:pPr eaLnBrk="1" hangingPunct="1">
              <a:defRPr/>
            </a:pPr>
            <a:r>
              <a:rPr lang="en-US" sz="4000" dirty="0" smtClean="0"/>
              <a:t>TRIP Program Costs and Benefits</a:t>
            </a:r>
          </a:p>
        </p:txBody>
      </p:sp>
      <p:sp>
        <p:nvSpPr>
          <p:cNvPr id="356355" name="Rectangle 3"/>
          <p:cNvSpPr>
            <a:spLocks noGrp="1" noChangeArrowheads="1"/>
          </p:cNvSpPr>
          <p:nvPr>
            <p:ph type="body" idx="1"/>
          </p:nvPr>
        </p:nvSpPr>
        <p:spPr>
          <a:xfrm>
            <a:off x="457200" y="1371600"/>
            <a:ext cx="4648200" cy="3886200"/>
          </a:xfrm>
        </p:spPr>
        <p:txBody>
          <a:bodyPr/>
          <a:lstStyle/>
          <a:p>
            <a:pPr eaLnBrk="1" hangingPunct="1">
              <a:lnSpc>
                <a:spcPct val="90000"/>
              </a:lnSpc>
              <a:defRPr/>
            </a:pPr>
            <a:r>
              <a:rPr lang="en-US" sz="2400" dirty="0" smtClean="0"/>
              <a:t>A Independent Benefit Cost Analysis will be performed in 2010 </a:t>
            </a:r>
          </a:p>
          <a:p>
            <a:pPr eaLnBrk="1" hangingPunct="1">
              <a:lnSpc>
                <a:spcPct val="90000"/>
              </a:lnSpc>
              <a:defRPr/>
            </a:pPr>
            <a:endParaRPr lang="en-US" sz="2400" dirty="0" smtClean="0"/>
          </a:p>
          <a:p>
            <a:pPr eaLnBrk="1" hangingPunct="1">
              <a:lnSpc>
                <a:spcPct val="90000"/>
              </a:lnSpc>
              <a:defRPr/>
            </a:pPr>
            <a:r>
              <a:rPr lang="en-US" sz="2400" dirty="0" smtClean="0"/>
              <a:t>Analysis will </a:t>
            </a:r>
            <a:r>
              <a:rPr lang="en-US" sz="2400" dirty="0" smtClean="0"/>
              <a:t>likely include </a:t>
            </a:r>
            <a:r>
              <a:rPr lang="en-US" sz="2400" dirty="0" smtClean="0"/>
              <a:t>cost savings for:</a:t>
            </a:r>
          </a:p>
          <a:p>
            <a:pPr lvl="1" eaLnBrk="1" hangingPunct="1">
              <a:lnSpc>
                <a:spcPct val="90000"/>
              </a:lnSpc>
              <a:defRPr/>
            </a:pPr>
            <a:r>
              <a:rPr lang="en-US" sz="1800" dirty="0" smtClean="0"/>
              <a:t>Cost savings to motorist</a:t>
            </a:r>
          </a:p>
          <a:p>
            <a:pPr lvl="1" eaLnBrk="1" hangingPunct="1">
              <a:lnSpc>
                <a:spcPct val="90000"/>
              </a:lnSpc>
              <a:defRPr/>
            </a:pPr>
            <a:r>
              <a:rPr lang="en-US" sz="1800" dirty="0" smtClean="0"/>
              <a:t>Cost savings for freight shipments</a:t>
            </a:r>
          </a:p>
          <a:p>
            <a:pPr lvl="1" eaLnBrk="1" hangingPunct="1">
              <a:lnSpc>
                <a:spcPct val="90000"/>
              </a:lnSpc>
              <a:defRPr/>
            </a:pPr>
            <a:r>
              <a:rPr lang="en-US" sz="1800" dirty="0" smtClean="0"/>
              <a:t>Fuel savings</a:t>
            </a:r>
          </a:p>
          <a:p>
            <a:pPr lvl="1" eaLnBrk="1" hangingPunct="1">
              <a:lnSpc>
                <a:spcPct val="90000"/>
              </a:lnSpc>
              <a:defRPr/>
            </a:pPr>
            <a:r>
              <a:rPr lang="en-US" sz="1800" dirty="0" smtClean="0"/>
              <a:t>Air quality / carbon emissions</a:t>
            </a:r>
          </a:p>
          <a:p>
            <a:pPr lvl="1" eaLnBrk="1" hangingPunct="1">
              <a:lnSpc>
                <a:spcPct val="90000"/>
              </a:lnSpc>
              <a:defRPr/>
            </a:pPr>
            <a:r>
              <a:rPr lang="en-US" sz="1800" dirty="0" smtClean="0"/>
              <a:t>Secondary crash reduction</a:t>
            </a:r>
          </a:p>
          <a:p>
            <a:pPr eaLnBrk="1" hangingPunct="1">
              <a:lnSpc>
                <a:spcPct val="90000"/>
              </a:lnSpc>
              <a:defRPr/>
            </a:pPr>
            <a:endParaRPr lang="en-US" sz="2400" dirty="0" smtClean="0"/>
          </a:p>
          <a:p>
            <a:pPr eaLnBrk="1" hangingPunct="1">
              <a:lnSpc>
                <a:spcPct val="90000"/>
              </a:lnSpc>
              <a:buFont typeface="Wingdings" pitchFamily="2" charset="2"/>
              <a:buNone/>
              <a:defRPr/>
            </a:pPr>
            <a:endParaRPr lang="en-US" sz="2400" dirty="0" smtClean="0"/>
          </a:p>
        </p:txBody>
      </p:sp>
      <p:pic>
        <p:nvPicPr>
          <p:cNvPr id="54274" name="Picture 2"/>
          <p:cNvPicPr>
            <a:picLocks noChangeAspect="1" noChangeArrowheads="1"/>
          </p:cNvPicPr>
          <p:nvPr/>
        </p:nvPicPr>
        <p:blipFill>
          <a:blip r:embed="rId3" cstate="print"/>
          <a:srcRect/>
          <a:stretch>
            <a:fillRect/>
          </a:stretch>
        </p:blipFill>
        <p:spPr bwMode="auto">
          <a:xfrm>
            <a:off x="5029200" y="1963974"/>
            <a:ext cx="3960595" cy="30652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p:txBody>
          <a:bodyPr/>
          <a:lstStyle/>
          <a:p>
            <a:pPr>
              <a:defRPr/>
            </a:pPr>
            <a:r>
              <a:rPr lang="en-US" dirty="0"/>
              <a:t>More Program Information	</a:t>
            </a:r>
          </a:p>
        </p:txBody>
      </p:sp>
      <p:sp>
        <p:nvSpPr>
          <p:cNvPr id="365571" name="Rectangle 3"/>
          <p:cNvSpPr>
            <a:spLocks noGrp="1" noChangeArrowheads="1"/>
          </p:cNvSpPr>
          <p:nvPr>
            <p:ph type="body" sz="half" idx="1"/>
          </p:nvPr>
        </p:nvSpPr>
        <p:spPr>
          <a:xfrm>
            <a:off x="457200" y="2438400"/>
            <a:ext cx="3810000" cy="3581400"/>
          </a:xfrm>
        </p:spPr>
        <p:txBody>
          <a:bodyPr/>
          <a:lstStyle/>
          <a:p>
            <a:pPr>
              <a:defRPr/>
            </a:pPr>
            <a:r>
              <a:rPr lang="en-US"/>
              <a:t>Applications</a:t>
            </a:r>
          </a:p>
          <a:p>
            <a:pPr>
              <a:defRPr/>
            </a:pPr>
            <a:r>
              <a:rPr lang="en-US"/>
              <a:t>Maps</a:t>
            </a:r>
          </a:p>
          <a:p>
            <a:pPr>
              <a:defRPr/>
            </a:pPr>
            <a:r>
              <a:rPr lang="en-US"/>
              <a:t>Pictures</a:t>
            </a:r>
          </a:p>
          <a:p>
            <a:pPr>
              <a:defRPr/>
            </a:pPr>
            <a:r>
              <a:rPr lang="en-US"/>
              <a:t>Brochures</a:t>
            </a:r>
          </a:p>
          <a:p>
            <a:pPr>
              <a:defRPr/>
            </a:pPr>
            <a:r>
              <a:rPr lang="en-US"/>
              <a:t>After Incident Review Summaries</a:t>
            </a:r>
          </a:p>
        </p:txBody>
      </p:sp>
      <p:sp>
        <p:nvSpPr>
          <p:cNvPr id="365572" name="Rectangle 4"/>
          <p:cNvSpPr>
            <a:spLocks noGrp="1" noChangeArrowheads="1"/>
          </p:cNvSpPr>
          <p:nvPr>
            <p:ph type="body" sz="half" idx="2"/>
          </p:nvPr>
        </p:nvSpPr>
        <p:spPr>
          <a:xfrm>
            <a:off x="4038600" y="2362200"/>
            <a:ext cx="4038600" cy="3733800"/>
          </a:xfrm>
        </p:spPr>
        <p:txBody>
          <a:bodyPr/>
          <a:lstStyle/>
          <a:p>
            <a:pPr>
              <a:defRPr/>
            </a:pPr>
            <a:r>
              <a:rPr lang="en-US"/>
              <a:t>Activation Criteria</a:t>
            </a:r>
          </a:p>
          <a:p>
            <a:pPr>
              <a:defRPr/>
            </a:pPr>
            <a:r>
              <a:rPr lang="en-US"/>
              <a:t>Cheat Sheets for Police Agencies</a:t>
            </a:r>
          </a:p>
          <a:p>
            <a:pPr>
              <a:defRPr/>
            </a:pPr>
            <a:r>
              <a:rPr lang="en-US"/>
              <a:t>Contact Cards</a:t>
            </a:r>
          </a:p>
          <a:p>
            <a:pPr>
              <a:defRPr/>
            </a:pPr>
            <a:endParaRPr lang="en-US"/>
          </a:p>
        </p:txBody>
      </p:sp>
      <p:sp>
        <p:nvSpPr>
          <p:cNvPr id="365573" name="Text Box 5"/>
          <p:cNvSpPr txBox="1">
            <a:spLocks noChangeArrowheads="1"/>
          </p:cNvSpPr>
          <p:nvPr/>
        </p:nvSpPr>
        <p:spPr bwMode="auto">
          <a:xfrm>
            <a:off x="685800" y="1524000"/>
            <a:ext cx="8305800" cy="479425"/>
          </a:xfrm>
          <a:prstGeom prst="rect">
            <a:avLst/>
          </a:prstGeom>
          <a:noFill/>
          <a:ln w="9525" algn="ctr">
            <a:noFill/>
            <a:miter lim="800000"/>
            <a:headEnd/>
            <a:tailEnd/>
          </a:ln>
          <a:effectLst/>
        </p:spPr>
        <p:txBody>
          <a:bodyPr>
            <a:spAutoFit/>
          </a:bodyPr>
          <a:lstStyle/>
          <a:p>
            <a:pPr marL="342900" indent="-342900">
              <a:lnSpc>
                <a:spcPct val="90000"/>
              </a:lnSpc>
              <a:defRPr/>
            </a:pPr>
            <a:r>
              <a:rPr lang="en-US" sz="2800" dirty="0">
                <a:effectLst>
                  <a:outerShdw blurRad="38100" dist="38100" dir="2700000" algn="tl">
                    <a:srgbClr val="000000"/>
                  </a:outerShdw>
                </a:effectLst>
                <a:hlinkClick r:id="rId2"/>
              </a:rPr>
              <a:t>http://www.timetaskforce.com/trip.html</a:t>
            </a:r>
            <a:endParaRPr lang="en-US" sz="2800" dirty="0">
              <a:effectLst>
                <a:outerShdw blurRad="38100" dist="38100" dir="2700000" algn="tl">
                  <a:srgbClr val="000000"/>
                </a:outerShdw>
              </a:effectLst>
            </a:endParaRPr>
          </a:p>
        </p:txBody>
      </p:sp>
      <p:pic>
        <p:nvPicPr>
          <p:cNvPr id="21510" name="Picture 6" descr="DSC02180"/>
          <p:cNvPicPr>
            <a:picLocks noChangeAspect="1" noChangeArrowheads="1"/>
          </p:cNvPicPr>
          <p:nvPr/>
        </p:nvPicPr>
        <p:blipFill>
          <a:blip r:embed="rId3" cstate="print"/>
          <a:srcRect/>
          <a:stretch>
            <a:fillRect/>
          </a:stretch>
        </p:blipFill>
        <p:spPr bwMode="auto">
          <a:xfrm>
            <a:off x="9525000" y="6877050"/>
            <a:ext cx="4143375" cy="3108325"/>
          </a:xfrm>
          <a:prstGeom prst="rect">
            <a:avLst/>
          </a:prstGeom>
          <a:noFill/>
          <a:ln w="9525">
            <a:noFill/>
            <a:miter lim="800000"/>
            <a:headEnd/>
            <a:tailEnd/>
          </a:ln>
        </p:spPr>
      </p:pic>
      <p:pic>
        <p:nvPicPr>
          <p:cNvPr id="21511" name="Picture 8" descr="DSC02169"/>
          <p:cNvPicPr>
            <a:picLocks noChangeAspect="1" noChangeArrowheads="1"/>
          </p:cNvPicPr>
          <p:nvPr/>
        </p:nvPicPr>
        <p:blipFill>
          <a:blip r:embed="rId4" cstate="print"/>
          <a:srcRect/>
          <a:stretch>
            <a:fillRect/>
          </a:stretch>
        </p:blipFill>
        <p:spPr bwMode="auto">
          <a:xfrm>
            <a:off x="6705600" y="3962400"/>
            <a:ext cx="2286000" cy="171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lstStyle/>
          <a:p>
            <a:pPr eaLnBrk="1" hangingPunct="1">
              <a:defRPr/>
            </a:pPr>
            <a:r>
              <a:rPr lang="en-US" smtClean="0"/>
              <a:t>TRIP Overview</a:t>
            </a:r>
          </a:p>
        </p:txBody>
      </p:sp>
      <p:sp>
        <p:nvSpPr>
          <p:cNvPr id="273411" name="Rectangle 3"/>
          <p:cNvSpPr>
            <a:spLocks noGrp="1" noChangeArrowheads="1"/>
          </p:cNvSpPr>
          <p:nvPr>
            <p:ph type="body" idx="1"/>
          </p:nvPr>
        </p:nvSpPr>
        <p:spPr>
          <a:xfrm>
            <a:off x="304800" y="2133600"/>
            <a:ext cx="5638800" cy="3048000"/>
          </a:xfrm>
        </p:spPr>
        <p:txBody>
          <a:bodyPr/>
          <a:lstStyle/>
          <a:p>
            <a:pPr eaLnBrk="1" hangingPunct="1">
              <a:lnSpc>
                <a:spcPct val="80000"/>
              </a:lnSpc>
              <a:defRPr/>
            </a:pPr>
            <a:r>
              <a:rPr lang="en-US" sz="2400" dirty="0" smtClean="0"/>
              <a:t>TRIP is an initiative of the Traffic Incident Management Enhancement (TIME) Task Force Strategic Vision.</a:t>
            </a:r>
          </a:p>
          <a:p>
            <a:pPr eaLnBrk="1" hangingPunct="1">
              <a:lnSpc>
                <a:spcPct val="80000"/>
              </a:lnSpc>
              <a:defRPr/>
            </a:pPr>
            <a:r>
              <a:rPr lang="en-US" sz="2400" dirty="0" smtClean="0"/>
              <a:t>TRIP is a recovery incentive program to pay heavy-duty recovery companies a monetary bonus for clearing commercial vehicle wrecks quickly.  </a:t>
            </a:r>
          </a:p>
          <a:p>
            <a:pPr eaLnBrk="1" hangingPunct="1">
              <a:lnSpc>
                <a:spcPct val="80000"/>
              </a:lnSpc>
              <a:defRPr/>
            </a:pPr>
            <a:r>
              <a:rPr lang="en-US" sz="2400" dirty="0" smtClean="0"/>
              <a:t>Similar program on Florida’s Turnpike</a:t>
            </a:r>
          </a:p>
          <a:p>
            <a:pPr eaLnBrk="1" hangingPunct="1">
              <a:lnSpc>
                <a:spcPct val="80000"/>
              </a:lnSpc>
              <a:defRPr/>
            </a:pPr>
            <a:endParaRPr lang="en-US" sz="2400" dirty="0" smtClean="0"/>
          </a:p>
        </p:txBody>
      </p:sp>
      <p:pic>
        <p:nvPicPr>
          <p:cNvPr id="7172" name="Picture 4" descr="trip_LOGO_FINAL"/>
          <p:cNvPicPr>
            <a:picLocks noChangeAspect="1" noChangeArrowheads="1"/>
          </p:cNvPicPr>
          <p:nvPr/>
        </p:nvPicPr>
        <p:blipFill>
          <a:blip r:embed="rId3" cstate="print"/>
          <a:srcRect/>
          <a:stretch>
            <a:fillRect/>
          </a:stretch>
        </p:blipFill>
        <p:spPr bwMode="auto">
          <a:xfrm>
            <a:off x="4902200" y="152400"/>
            <a:ext cx="1117600" cy="1143000"/>
          </a:xfrm>
          <a:prstGeom prst="rect">
            <a:avLst/>
          </a:prstGeom>
          <a:noFill/>
          <a:ln w="9525">
            <a:noFill/>
            <a:miter lim="800000"/>
            <a:headEnd/>
            <a:tailEnd/>
          </a:ln>
        </p:spPr>
      </p:pic>
      <p:pic>
        <p:nvPicPr>
          <p:cNvPr id="7173" name="Picture 5"/>
          <p:cNvPicPr>
            <a:picLocks noChangeAspect="1" noChangeArrowheads="1"/>
          </p:cNvPicPr>
          <p:nvPr/>
        </p:nvPicPr>
        <p:blipFill>
          <a:blip r:embed="rId4" cstate="print"/>
          <a:srcRect/>
          <a:stretch>
            <a:fillRect/>
          </a:stretch>
        </p:blipFill>
        <p:spPr bwMode="auto">
          <a:xfrm>
            <a:off x="6324600" y="2090738"/>
            <a:ext cx="2524125" cy="3243262"/>
          </a:xfrm>
          <a:prstGeom prst="rect">
            <a:avLst/>
          </a:prstGeom>
          <a:noFill/>
          <a:ln w="9525">
            <a:noFill/>
            <a:miter lim="800000"/>
            <a:headEnd/>
            <a:tailEnd/>
          </a:ln>
        </p:spPr>
      </p:pic>
      <p:sp>
        <p:nvSpPr>
          <p:cNvPr id="273415" name="Text Box 7"/>
          <p:cNvSpPr txBox="1">
            <a:spLocks noChangeArrowheads="1"/>
          </p:cNvSpPr>
          <p:nvPr/>
        </p:nvSpPr>
        <p:spPr bwMode="auto">
          <a:xfrm>
            <a:off x="0" y="1524000"/>
            <a:ext cx="8153400" cy="420688"/>
          </a:xfrm>
          <a:prstGeom prst="rect">
            <a:avLst/>
          </a:prstGeom>
          <a:noFill/>
          <a:ln w="9525" algn="ctr">
            <a:noFill/>
            <a:miter lim="800000"/>
            <a:headEnd/>
            <a:tailEnd/>
          </a:ln>
          <a:effectLst/>
        </p:spPr>
        <p:txBody>
          <a:bodyPr>
            <a:spAutoFit/>
          </a:bodyPr>
          <a:lstStyle/>
          <a:p>
            <a:pPr>
              <a:lnSpc>
                <a:spcPct val="90000"/>
              </a:lnSpc>
              <a:defRPr/>
            </a:pPr>
            <a:r>
              <a:rPr lang="en-US" sz="2400">
                <a:effectLst>
                  <a:outerShdw blurRad="38100" dist="38100" dir="2700000" algn="tl">
                    <a:srgbClr val="000000"/>
                  </a:outerShdw>
                </a:effectLst>
              </a:rPr>
              <a:t>Georgia Towing and Recovery Incentive Program (TRIP)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lstStyle/>
          <a:p>
            <a:pPr>
              <a:defRPr/>
            </a:pPr>
            <a:r>
              <a:rPr lang="en-US"/>
              <a:t>TRIP Contact Information</a:t>
            </a:r>
          </a:p>
        </p:txBody>
      </p:sp>
      <p:sp>
        <p:nvSpPr>
          <p:cNvPr id="302083" name="Rectangle 3"/>
          <p:cNvSpPr>
            <a:spLocks noGrp="1" noChangeArrowheads="1"/>
          </p:cNvSpPr>
          <p:nvPr>
            <p:ph type="body" idx="1"/>
          </p:nvPr>
        </p:nvSpPr>
        <p:spPr>
          <a:xfrm>
            <a:off x="457200" y="1600200"/>
            <a:ext cx="3810000" cy="3962400"/>
          </a:xfrm>
        </p:spPr>
        <p:txBody>
          <a:bodyPr/>
          <a:lstStyle/>
          <a:p>
            <a:pPr>
              <a:lnSpc>
                <a:spcPct val="80000"/>
              </a:lnSpc>
              <a:buFont typeface="Wingdings" pitchFamily="2" charset="2"/>
              <a:buNone/>
              <a:defRPr/>
            </a:pPr>
            <a:r>
              <a:rPr lang="en-US" sz="2300" dirty="0"/>
              <a:t>Gary Millsaps, GDOT/HERO</a:t>
            </a:r>
          </a:p>
          <a:p>
            <a:pPr>
              <a:lnSpc>
                <a:spcPct val="80000"/>
              </a:lnSpc>
              <a:buFont typeface="Wingdings" pitchFamily="2" charset="2"/>
              <a:buNone/>
              <a:defRPr/>
            </a:pPr>
            <a:r>
              <a:rPr lang="en-US" sz="2300" dirty="0"/>
              <a:t>(404) 894-3857	</a:t>
            </a:r>
          </a:p>
          <a:p>
            <a:pPr>
              <a:lnSpc>
                <a:spcPct val="80000"/>
              </a:lnSpc>
              <a:buFont typeface="Wingdings" pitchFamily="2" charset="2"/>
              <a:buNone/>
              <a:defRPr/>
            </a:pPr>
            <a:r>
              <a:rPr lang="en-US" sz="2300" dirty="0"/>
              <a:t>gmillsaps@dot.ga.gov</a:t>
            </a:r>
          </a:p>
          <a:p>
            <a:pPr>
              <a:lnSpc>
                <a:spcPct val="80000"/>
              </a:lnSpc>
              <a:buFont typeface="Wingdings" pitchFamily="2" charset="2"/>
              <a:buNone/>
              <a:defRPr/>
            </a:pPr>
            <a:endParaRPr lang="en-US" sz="2300" dirty="0"/>
          </a:p>
          <a:p>
            <a:pPr>
              <a:lnSpc>
                <a:spcPct val="80000"/>
              </a:lnSpc>
              <a:buNone/>
              <a:defRPr/>
            </a:pPr>
            <a:r>
              <a:rPr lang="en-US" sz="2300" dirty="0"/>
              <a:t>Christine </a:t>
            </a:r>
            <a:r>
              <a:rPr lang="en-US" sz="2400" dirty="0" smtClean="0"/>
              <a:t>Simonton</a:t>
            </a:r>
            <a:r>
              <a:rPr lang="en-US" sz="2300" dirty="0" smtClean="0"/>
              <a:t>, </a:t>
            </a:r>
            <a:r>
              <a:rPr lang="en-US" sz="2300" dirty="0" err="1"/>
              <a:t>Delcan</a:t>
            </a:r>
            <a:endParaRPr lang="en-US" sz="2300" dirty="0"/>
          </a:p>
          <a:p>
            <a:pPr>
              <a:lnSpc>
                <a:spcPct val="80000"/>
              </a:lnSpc>
              <a:buFont typeface="Wingdings" pitchFamily="2" charset="2"/>
              <a:buNone/>
              <a:defRPr/>
            </a:pPr>
            <a:r>
              <a:rPr lang="en-US" sz="2300" dirty="0"/>
              <a:t>(404) 320-1776</a:t>
            </a:r>
          </a:p>
          <a:p>
            <a:pPr>
              <a:lnSpc>
                <a:spcPct val="80000"/>
              </a:lnSpc>
              <a:buNone/>
              <a:defRPr/>
            </a:pPr>
            <a:r>
              <a:rPr lang="en-US" sz="2300" dirty="0" smtClean="0"/>
              <a:t>c.simonton@delcan.com</a:t>
            </a:r>
            <a:r>
              <a:rPr lang="en-US" sz="2300" dirty="0"/>
              <a:t>	</a:t>
            </a:r>
            <a:endParaRPr lang="en-US" sz="2300" u="sng" dirty="0"/>
          </a:p>
          <a:p>
            <a:pPr>
              <a:lnSpc>
                <a:spcPct val="80000"/>
              </a:lnSpc>
              <a:buFont typeface="Wingdings" pitchFamily="2" charset="2"/>
              <a:buNone/>
              <a:defRPr/>
            </a:pPr>
            <a:r>
              <a:rPr lang="en-US" sz="2300" dirty="0" smtClean="0"/>
              <a:t>Michael </a:t>
            </a:r>
            <a:r>
              <a:rPr lang="en-US" sz="2300" dirty="0"/>
              <a:t>Roberson, GRTA</a:t>
            </a:r>
          </a:p>
          <a:p>
            <a:pPr>
              <a:lnSpc>
                <a:spcPct val="80000"/>
              </a:lnSpc>
              <a:buFont typeface="Wingdings" pitchFamily="2" charset="2"/>
              <a:buNone/>
              <a:defRPr/>
            </a:pPr>
            <a:r>
              <a:rPr lang="en-US" sz="2300" dirty="0"/>
              <a:t>(404) 463-3014</a:t>
            </a:r>
          </a:p>
          <a:p>
            <a:pPr>
              <a:lnSpc>
                <a:spcPct val="80000"/>
              </a:lnSpc>
              <a:buFont typeface="Wingdings" pitchFamily="2" charset="2"/>
              <a:buNone/>
              <a:defRPr/>
            </a:pPr>
            <a:r>
              <a:rPr lang="en-US" sz="2300" dirty="0"/>
              <a:t>mroberson@grta.org</a:t>
            </a:r>
          </a:p>
          <a:p>
            <a:pPr>
              <a:lnSpc>
                <a:spcPct val="80000"/>
              </a:lnSpc>
              <a:buFont typeface="Wingdings" pitchFamily="2" charset="2"/>
              <a:buNone/>
              <a:defRPr/>
            </a:pPr>
            <a:endParaRPr lang="en-US" sz="2300" dirty="0"/>
          </a:p>
        </p:txBody>
      </p:sp>
      <p:pic>
        <p:nvPicPr>
          <p:cNvPr id="22532" name="Picture 6" descr="100_0072"/>
          <p:cNvPicPr>
            <a:picLocks noChangeAspect="1" noChangeArrowheads="1"/>
          </p:cNvPicPr>
          <p:nvPr/>
        </p:nvPicPr>
        <p:blipFill>
          <a:blip r:embed="rId3" cstate="print"/>
          <a:srcRect/>
          <a:stretch>
            <a:fillRect/>
          </a:stretch>
        </p:blipFill>
        <p:spPr bwMode="auto">
          <a:xfrm>
            <a:off x="4343400" y="2438400"/>
            <a:ext cx="4495800" cy="253523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228600" y="304800"/>
            <a:ext cx="8229600" cy="1143000"/>
          </a:xfrm>
        </p:spPr>
        <p:txBody>
          <a:bodyPr/>
          <a:lstStyle/>
          <a:p>
            <a:pPr algn="ctr" eaLnBrk="1" hangingPunct="1">
              <a:defRPr/>
            </a:pPr>
            <a:r>
              <a:rPr lang="en-US" sz="4000" smtClean="0"/>
              <a:t>QUESTIONS?</a:t>
            </a:r>
          </a:p>
        </p:txBody>
      </p:sp>
      <p:pic>
        <p:nvPicPr>
          <p:cNvPr id="23555" name="Picture 4" descr="MCj04077340000[1]"/>
          <p:cNvPicPr>
            <a:picLocks noChangeAspect="1" noChangeArrowheads="1"/>
          </p:cNvPicPr>
          <p:nvPr/>
        </p:nvPicPr>
        <p:blipFill>
          <a:blip r:embed="rId3" cstate="print"/>
          <a:srcRect/>
          <a:stretch>
            <a:fillRect/>
          </a:stretch>
        </p:blipFill>
        <p:spPr bwMode="auto">
          <a:xfrm>
            <a:off x="3657600" y="1676400"/>
            <a:ext cx="1374775" cy="1374775"/>
          </a:xfrm>
          <a:prstGeom prst="rect">
            <a:avLst/>
          </a:prstGeom>
          <a:noFill/>
          <a:ln w="9525">
            <a:noFill/>
            <a:miter lim="800000"/>
            <a:headEnd/>
            <a:tailEnd/>
          </a:ln>
        </p:spPr>
      </p:pic>
      <p:pic>
        <p:nvPicPr>
          <p:cNvPr id="23556" name="Picture 8" descr="Johnson recoveries (115)"/>
          <p:cNvPicPr>
            <a:picLocks noChangeAspect="1" noChangeArrowheads="1"/>
          </p:cNvPicPr>
          <p:nvPr/>
        </p:nvPicPr>
        <p:blipFill>
          <a:blip r:embed="rId4" cstate="print"/>
          <a:srcRect/>
          <a:stretch>
            <a:fillRect/>
          </a:stretch>
        </p:blipFill>
        <p:spPr bwMode="auto">
          <a:xfrm>
            <a:off x="6248400" y="3429000"/>
            <a:ext cx="2744788" cy="2058988"/>
          </a:xfrm>
          <a:prstGeom prst="rect">
            <a:avLst/>
          </a:prstGeom>
          <a:noFill/>
          <a:ln w="38100" algn="ctr">
            <a:solidFill>
              <a:schemeClr val="tx1"/>
            </a:solidFill>
            <a:miter lim="800000"/>
            <a:headEnd/>
            <a:tailEnd/>
          </a:ln>
        </p:spPr>
      </p:pic>
      <p:pic>
        <p:nvPicPr>
          <p:cNvPr id="23557" name="Picture 9" descr="Johnson recoveries (110)"/>
          <p:cNvPicPr>
            <a:picLocks noChangeAspect="1" noChangeArrowheads="1"/>
          </p:cNvPicPr>
          <p:nvPr/>
        </p:nvPicPr>
        <p:blipFill>
          <a:blip r:embed="rId5" cstate="print"/>
          <a:srcRect/>
          <a:stretch>
            <a:fillRect/>
          </a:stretch>
        </p:blipFill>
        <p:spPr bwMode="auto">
          <a:xfrm>
            <a:off x="381000" y="3468688"/>
            <a:ext cx="2667000" cy="2000250"/>
          </a:xfrm>
          <a:prstGeom prst="rect">
            <a:avLst/>
          </a:prstGeom>
          <a:noFill/>
          <a:ln w="38100" algn="ctr">
            <a:solidFill>
              <a:schemeClr val="tx1"/>
            </a:solidFill>
            <a:miter lim="800000"/>
            <a:headEnd/>
            <a:tailEnd/>
          </a:ln>
        </p:spPr>
      </p:pic>
      <p:pic>
        <p:nvPicPr>
          <p:cNvPr id="23558" name="Picture 10" descr="Johnson recoveries (112)"/>
          <p:cNvPicPr>
            <a:picLocks noChangeAspect="1" noChangeArrowheads="1"/>
          </p:cNvPicPr>
          <p:nvPr/>
        </p:nvPicPr>
        <p:blipFill>
          <a:blip r:embed="rId6" cstate="print"/>
          <a:srcRect/>
          <a:stretch>
            <a:fillRect/>
          </a:stretch>
        </p:blipFill>
        <p:spPr bwMode="auto">
          <a:xfrm>
            <a:off x="3352800" y="3429000"/>
            <a:ext cx="2743200" cy="2057400"/>
          </a:xfrm>
          <a:prstGeom prst="rect">
            <a:avLst/>
          </a:prstGeom>
          <a:noFill/>
          <a:ln w="38100" algn="ctr">
            <a:solidFill>
              <a:schemeClr val="tx1"/>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pPr eaLnBrk="1" hangingPunct="1">
              <a:defRPr/>
            </a:pPr>
            <a:r>
              <a:rPr lang="en-US" smtClean="0"/>
              <a:t>TRIP Overview:  Purpose</a:t>
            </a:r>
          </a:p>
        </p:txBody>
      </p:sp>
      <p:sp>
        <p:nvSpPr>
          <p:cNvPr id="274435" name="Rectangle 3"/>
          <p:cNvSpPr>
            <a:spLocks noGrp="1" noChangeArrowheads="1"/>
          </p:cNvSpPr>
          <p:nvPr>
            <p:ph type="body" idx="1"/>
          </p:nvPr>
        </p:nvSpPr>
        <p:spPr>
          <a:xfrm>
            <a:off x="457200" y="1600200"/>
            <a:ext cx="8229600" cy="3962400"/>
          </a:xfrm>
        </p:spPr>
        <p:txBody>
          <a:bodyPr/>
          <a:lstStyle/>
          <a:p>
            <a:pPr eaLnBrk="1" hangingPunct="1">
              <a:lnSpc>
                <a:spcPct val="90000"/>
              </a:lnSpc>
              <a:defRPr/>
            </a:pPr>
            <a:r>
              <a:rPr lang="en-US" sz="2400" dirty="0" smtClean="0"/>
              <a:t>Improve traffic incident management in the region</a:t>
            </a:r>
          </a:p>
          <a:p>
            <a:pPr eaLnBrk="1" hangingPunct="1">
              <a:lnSpc>
                <a:spcPct val="90000"/>
              </a:lnSpc>
              <a:defRPr/>
            </a:pPr>
            <a:r>
              <a:rPr lang="en-US" sz="2400" dirty="0" smtClean="0"/>
              <a:t>Facilitate quick and safe clearance of commercial vehicle crashes</a:t>
            </a:r>
          </a:p>
          <a:p>
            <a:pPr eaLnBrk="1" hangingPunct="1">
              <a:lnSpc>
                <a:spcPct val="90000"/>
              </a:lnSpc>
              <a:defRPr/>
            </a:pPr>
            <a:r>
              <a:rPr lang="en-US" sz="2400" dirty="0" smtClean="0"/>
              <a:t>Improve towing procedures.  Program has trained over 180 Operators/Supervisors so far.</a:t>
            </a:r>
          </a:p>
          <a:p>
            <a:pPr eaLnBrk="1" hangingPunct="1">
              <a:lnSpc>
                <a:spcPct val="90000"/>
              </a:lnSpc>
              <a:defRPr/>
            </a:pPr>
            <a:r>
              <a:rPr lang="en-US" sz="2400" dirty="0" smtClean="0"/>
              <a:t>Improve scene safety</a:t>
            </a:r>
          </a:p>
          <a:p>
            <a:pPr eaLnBrk="1" hangingPunct="1">
              <a:lnSpc>
                <a:spcPct val="90000"/>
              </a:lnSpc>
              <a:defRPr/>
            </a:pPr>
            <a:r>
              <a:rPr lang="en-US" sz="2400" dirty="0" smtClean="0"/>
              <a:t>Making it more profitable for the towing community to meet quick clearance goals</a:t>
            </a:r>
          </a:p>
          <a:p>
            <a:pPr eaLnBrk="1" hangingPunct="1">
              <a:lnSpc>
                <a:spcPct val="90000"/>
              </a:lnSpc>
              <a:defRPr/>
            </a:pPr>
            <a:r>
              <a:rPr lang="en-US" sz="2400" dirty="0" smtClean="0"/>
              <a:t>Reduce the impact of major traffic </a:t>
            </a:r>
          </a:p>
          <a:p>
            <a:pPr eaLnBrk="1" hangingPunct="1">
              <a:lnSpc>
                <a:spcPct val="90000"/>
              </a:lnSpc>
              <a:buFont typeface="Wingdings" pitchFamily="2" charset="2"/>
              <a:buNone/>
              <a:defRPr/>
            </a:pPr>
            <a:r>
              <a:rPr lang="en-US" sz="2400" dirty="0" smtClean="0"/>
              <a:t>	incidents while meeting clearance goals</a:t>
            </a:r>
          </a:p>
          <a:p>
            <a:pPr eaLnBrk="1" hangingPunct="1">
              <a:lnSpc>
                <a:spcPct val="90000"/>
              </a:lnSpc>
              <a:defRPr/>
            </a:pPr>
            <a:r>
              <a:rPr lang="en-US" sz="2400" dirty="0" smtClean="0"/>
              <a:t>Reduce secondary incidents</a:t>
            </a:r>
          </a:p>
          <a:p>
            <a:pPr eaLnBrk="1" hangingPunct="1">
              <a:lnSpc>
                <a:spcPct val="90000"/>
              </a:lnSpc>
              <a:buFont typeface="Wingdings" pitchFamily="2" charset="2"/>
              <a:buNone/>
              <a:defRPr/>
            </a:pPr>
            <a:endParaRPr lang="en-US" sz="2400" dirty="0" smtClean="0"/>
          </a:p>
        </p:txBody>
      </p:sp>
      <p:pic>
        <p:nvPicPr>
          <p:cNvPr id="8196" name="Picture 4" descr="timegraph1"/>
          <p:cNvPicPr>
            <a:picLocks noChangeAspect="1" noChangeArrowheads="1"/>
          </p:cNvPicPr>
          <p:nvPr/>
        </p:nvPicPr>
        <p:blipFill>
          <a:blip r:embed="rId3" cstate="print"/>
          <a:srcRect/>
          <a:stretch>
            <a:fillRect/>
          </a:stretch>
        </p:blipFill>
        <p:spPr bwMode="auto">
          <a:xfrm>
            <a:off x="6415088" y="4343400"/>
            <a:ext cx="2728912"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p:txBody>
          <a:bodyPr/>
          <a:lstStyle/>
          <a:p>
            <a:pPr eaLnBrk="1" hangingPunct="1">
              <a:defRPr/>
            </a:pPr>
            <a:r>
              <a:rPr lang="en-US" smtClean="0"/>
              <a:t>TRIP Specifications:  Criteria</a:t>
            </a:r>
          </a:p>
        </p:txBody>
      </p:sp>
      <p:sp>
        <p:nvSpPr>
          <p:cNvPr id="342019" name="Rectangle 3"/>
          <p:cNvSpPr>
            <a:spLocks noGrp="1" noChangeArrowheads="1"/>
          </p:cNvSpPr>
          <p:nvPr>
            <p:ph type="body" idx="1"/>
          </p:nvPr>
        </p:nvSpPr>
        <p:spPr>
          <a:xfrm>
            <a:off x="0" y="1371600"/>
            <a:ext cx="9144000" cy="2819400"/>
          </a:xfrm>
        </p:spPr>
        <p:txBody>
          <a:bodyPr/>
          <a:lstStyle/>
          <a:p>
            <a:pPr eaLnBrk="1" hangingPunct="1">
              <a:lnSpc>
                <a:spcPct val="80000"/>
              </a:lnSpc>
              <a:defRPr/>
            </a:pPr>
            <a:r>
              <a:rPr lang="en-US" dirty="0" smtClean="0"/>
              <a:t>Program Criteria</a:t>
            </a:r>
          </a:p>
          <a:p>
            <a:pPr lvl="1" eaLnBrk="1" hangingPunct="1">
              <a:lnSpc>
                <a:spcPct val="80000"/>
              </a:lnSpc>
              <a:defRPr/>
            </a:pPr>
            <a:r>
              <a:rPr lang="en-US" dirty="0" smtClean="0"/>
              <a:t>Truck Tractor Semi-Trailer Combo (Class 8)</a:t>
            </a:r>
          </a:p>
          <a:p>
            <a:pPr lvl="1" eaLnBrk="1" hangingPunct="1">
              <a:lnSpc>
                <a:spcPct val="80000"/>
              </a:lnSpc>
              <a:defRPr/>
            </a:pPr>
            <a:r>
              <a:rPr lang="en-US" dirty="0" smtClean="0"/>
              <a:t>Trucks &gt; 26,000 lbs (Class 7 or 8)</a:t>
            </a:r>
          </a:p>
          <a:p>
            <a:pPr lvl="1" eaLnBrk="1" hangingPunct="1">
              <a:lnSpc>
                <a:spcPct val="80000"/>
              </a:lnSpc>
              <a:defRPr/>
            </a:pPr>
            <a:r>
              <a:rPr lang="en-US" dirty="0" smtClean="0"/>
              <a:t>Large Motor Homes &amp; Motor Coaches (Class 5 or 6)</a:t>
            </a:r>
          </a:p>
          <a:p>
            <a:pPr lvl="1" eaLnBrk="1" hangingPunct="1">
              <a:lnSpc>
                <a:spcPct val="80000"/>
              </a:lnSpc>
              <a:defRPr/>
            </a:pPr>
            <a:r>
              <a:rPr lang="en-US" dirty="0" smtClean="0"/>
              <a:t>Busses </a:t>
            </a:r>
            <a:r>
              <a:rPr lang="en-US" dirty="0" smtClean="0">
                <a:cs typeface="Tahoma" pitchFamily="34" charset="0"/>
              </a:rPr>
              <a:t>≥ </a:t>
            </a:r>
            <a:r>
              <a:rPr lang="en-US" dirty="0" smtClean="0"/>
              <a:t>16 passengers (Class 6, 7, or 8)</a:t>
            </a:r>
          </a:p>
          <a:p>
            <a:pPr lvl="1" eaLnBrk="1" hangingPunct="1">
              <a:lnSpc>
                <a:spcPct val="80000"/>
              </a:lnSpc>
              <a:defRPr/>
            </a:pPr>
            <a:r>
              <a:rPr lang="en-US" dirty="0" smtClean="0"/>
              <a:t>Aircraft</a:t>
            </a:r>
          </a:p>
          <a:p>
            <a:pPr lvl="1" eaLnBrk="1" hangingPunct="1">
              <a:lnSpc>
                <a:spcPct val="80000"/>
              </a:lnSpc>
              <a:buFontTx/>
              <a:buNone/>
              <a:defRPr/>
            </a:pPr>
            <a:endParaRPr lang="en-US" dirty="0" smtClean="0"/>
          </a:p>
        </p:txBody>
      </p:sp>
      <p:pic>
        <p:nvPicPr>
          <p:cNvPr id="9220" name="Picture 4" descr="catoosa2"/>
          <p:cNvPicPr>
            <a:picLocks noChangeAspect="1" noChangeArrowheads="1"/>
          </p:cNvPicPr>
          <p:nvPr/>
        </p:nvPicPr>
        <p:blipFill>
          <a:blip r:embed="rId3" cstate="print"/>
          <a:srcRect/>
          <a:stretch>
            <a:fillRect/>
          </a:stretch>
        </p:blipFill>
        <p:spPr bwMode="auto">
          <a:xfrm>
            <a:off x="5867400" y="3657600"/>
            <a:ext cx="2897188" cy="1919288"/>
          </a:xfrm>
          <a:prstGeom prst="rect">
            <a:avLst/>
          </a:prstGeom>
          <a:noFill/>
          <a:ln w="38100" algn="ctr">
            <a:solidFill>
              <a:schemeClr val="tx1"/>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lstStyle/>
          <a:p>
            <a:pPr>
              <a:defRPr/>
            </a:pPr>
            <a:r>
              <a:rPr lang="en-US"/>
              <a:t>How is a TRIP Activated?</a:t>
            </a:r>
          </a:p>
        </p:txBody>
      </p:sp>
      <p:sp>
        <p:nvSpPr>
          <p:cNvPr id="285699" name="Rectangle 3"/>
          <p:cNvSpPr>
            <a:spLocks noGrp="1" noChangeArrowheads="1"/>
          </p:cNvSpPr>
          <p:nvPr>
            <p:ph type="body" sz="half" idx="1"/>
          </p:nvPr>
        </p:nvSpPr>
        <p:spPr>
          <a:xfrm>
            <a:off x="457200" y="1600200"/>
            <a:ext cx="6172200" cy="3733800"/>
          </a:xfrm>
        </p:spPr>
        <p:txBody>
          <a:bodyPr/>
          <a:lstStyle/>
          <a:p>
            <a:pPr>
              <a:lnSpc>
                <a:spcPct val="90000"/>
              </a:lnSpc>
              <a:defRPr/>
            </a:pPr>
            <a:r>
              <a:rPr lang="en-US" sz="2400"/>
              <a:t>By GDOT HERO Supervisor with consensus of local police</a:t>
            </a:r>
          </a:p>
          <a:p>
            <a:pPr>
              <a:lnSpc>
                <a:spcPct val="90000"/>
              </a:lnSpc>
              <a:buFont typeface="Wingdings" pitchFamily="2" charset="2"/>
              <a:buNone/>
              <a:defRPr/>
            </a:pPr>
            <a:r>
              <a:rPr lang="en-US" sz="2400"/>
              <a:t> </a:t>
            </a:r>
          </a:p>
          <a:p>
            <a:pPr>
              <a:lnSpc>
                <a:spcPct val="90000"/>
              </a:lnSpc>
              <a:defRPr/>
            </a:pPr>
            <a:r>
              <a:rPr lang="en-US" sz="2400"/>
              <a:t>The GDOT Traffic Management Center will notify the selected TRIP company when a major lane blocking crash occurs.</a:t>
            </a:r>
          </a:p>
          <a:p>
            <a:pPr>
              <a:lnSpc>
                <a:spcPct val="90000"/>
              </a:lnSpc>
              <a:buFont typeface="Wingdings" pitchFamily="2" charset="2"/>
              <a:buNone/>
              <a:defRPr/>
            </a:pPr>
            <a:r>
              <a:rPr lang="en-US" sz="2400"/>
              <a:t>  </a:t>
            </a:r>
          </a:p>
          <a:p>
            <a:pPr>
              <a:lnSpc>
                <a:spcPct val="90000"/>
              </a:lnSpc>
              <a:defRPr/>
            </a:pPr>
            <a:r>
              <a:rPr lang="en-US" sz="2400"/>
              <a:t>TRIP Companies respond quickly to the scene with two heavy-duty recovery wreckers and other support equipment. </a:t>
            </a:r>
          </a:p>
          <a:p>
            <a:pPr>
              <a:lnSpc>
                <a:spcPct val="90000"/>
              </a:lnSpc>
              <a:defRPr/>
            </a:pPr>
            <a:endParaRPr lang="en-US" sz="2400"/>
          </a:p>
        </p:txBody>
      </p:sp>
      <p:pic>
        <p:nvPicPr>
          <p:cNvPr id="10244" name="Picture 10" descr="Operation Center 4"/>
          <p:cNvPicPr>
            <a:picLocks noChangeAspect="1" noChangeArrowheads="1"/>
          </p:cNvPicPr>
          <p:nvPr/>
        </p:nvPicPr>
        <p:blipFill>
          <a:blip r:embed="rId3" cstate="print"/>
          <a:srcRect/>
          <a:stretch>
            <a:fillRect/>
          </a:stretch>
        </p:blipFill>
        <p:spPr bwMode="auto">
          <a:xfrm>
            <a:off x="6553200" y="1981200"/>
            <a:ext cx="2514600" cy="2286000"/>
          </a:xfrm>
          <a:prstGeom prst="rect">
            <a:avLst/>
          </a:prstGeom>
          <a:noFill/>
          <a:ln w="38100" algn="ctr">
            <a:solidFill>
              <a:schemeClr val="tx1"/>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p:txBody>
          <a:bodyPr/>
          <a:lstStyle/>
          <a:p>
            <a:pPr eaLnBrk="1" hangingPunct="1">
              <a:defRPr/>
            </a:pPr>
            <a:r>
              <a:rPr lang="en-US" sz="3600" dirty="0" smtClean="0"/>
              <a:t>TRIP Qualifications:  Response Times</a:t>
            </a:r>
          </a:p>
        </p:txBody>
      </p:sp>
      <p:sp>
        <p:nvSpPr>
          <p:cNvPr id="352259" name="Rectangle 3"/>
          <p:cNvSpPr>
            <a:spLocks noGrp="1" noChangeArrowheads="1"/>
          </p:cNvSpPr>
          <p:nvPr>
            <p:ph type="body" idx="1"/>
          </p:nvPr>
        </p:nvSpPr>
        <p:spPr>
          <a:xfrm>
            <a:off x="228600" y="1371600"/>
            <a:ext cx="8686800" cy="4495800"/>
          </a:xfrm>
        </p:spPr>
        <p:txBody>
          <a:bodyPr/>
          <a:lstStyle/>
          <a:p>
            <a:pPr eaLnBrk="1" hangingPunct="1">
              <a:buFont typeface="Wingdings" pitchFamily="2" charset="2"/>
              <a:buNone/>
              <a:defRPr/>
            </a:pPr>
            <a:r>
              <a:rPr lang="en-US" sz="2800" u="sng" dirty="0" smtClean="0"/>
              <a:t>Supervisor</a:t>
            </a:r>
            <a:r>
              <a:rPr lang="en-US" sz="2800" dirty="0" smtClean="0"/>
              <a:t>:  </a:t>
            </a:r>
          </a:p>
          <a:p>
            <a:pPr eaLnBrk="1" hangingPunct="1">
              <a:defRPr/>
            </a:pPr>
            <a:r>
              <a:rPr lang="en-US" sz="2800" dirty="0" smtClean="0"/>
              <a:t>30 minutes (5:30 am – 7:00 pm, Monday – Friday)</a:t>
            </a:r>
          </a:p>
          <a:p>
            <a:pPr eaLnBrk="1" hangingPunct="1">
              <a:defRPr/>
            </a:pPr>
            <a:r>
              <a:rPr lang="en-US" sz="2800" dirty="0" smtClean="0"/>
              <a:t>45 minutes (any other time than above)</a:t>
            </a:r>
          </a:p>
          <a:p>
            <a:pPr eaLnBrk="1" hangingPunct="1">
              <a:buFont typeface="Wingdings" pitchFamily="2" charset="2"/>
              <a:buNone/>
              <a:defRPr/>
            </a:pPr>
            <a:endParaRPr lang="en-US" sz="2800" dirty="0" smtClean="0"/>
          </a:p>
          <a:p>
            <a:pPr eaLnBrk="1" hangingPunct="1">
              <a:buFont typeface="Wingdings" pitchFamily="2" charset="2"/>
              <a:buNone/>
              <a:defRPr/>
            </a:pPr>
            <a:r>
              <a:rPr lang="en-US" sz="2800" u="sng" dirty="0" smtClean="0"/>
              <a:t>Equipment</a:t>
            </a:r>
            <a:r>
              <a:rPr lang="en-US" sz="2800" dirty="0" smtClean="0"/>
              <a:t> (2 recovery trucks and support truck):</a:t>
            </a:r>
          </a:p>
          <a:p>
            <a:pPr eaLnBrk="1" hangingPunct="1">
              <a:defRPr/>
            </a:pPr>
            <a:r>
              <a:rPr lang="en-US" sz="2800" dirty="0" smtClean="0"/>
              <a:t>45 minutes (5:30 am – 7:00 pm, Monday – Friday)</a:t>
            </a:r>
          </a:p>
          <a:p>
            <a:pPr eaLnBrk="1" hangingPunct="1">
              <a:defRPr/>
            </a:pPr>
            <a:r>
              <a:rPr lang="en-US" sz="2800" dirty="0" smtClean="0"/>
              <a:t>60 minutes (any other time than above)</a:t>
            </a:r>
          </a:p>
          <a:p>
            <a:pPr eaLnBrk="1" hangingPunct="1">
              <a:defRPr/>
            </a:pPr>
            <a:endParaRPr lang="en-US" sz="28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457200" y="274638"/>
            <a:ext cx="8229600" cy="1020762"/>
          </a:xfrm>
        </p:spPr>
        <p:txBody>
          <a:bodyPr/>
          <a:lstStyle/>
          <a:p>
            <a:pPr>
              <a:defRPr/>
            </a:pPr>
            <a:r>
              <a:rPr lang="en-US" sz="4000"/>
              <a:t>What are the requirements to participate in TRIP?</a:t>
            </a:r>
          </a:p>
        </p:txBody>
      </p:sp>
      <p:sp>
        <p:nvSpPr>
          <p:cNvPr id="287747" name="Rectangle 3"/>
          <p:cNvSpPr>
            <a:spLocks noGrp="1" noChangeArrowheads="1"/>
          </p:cNvSpPr>
          <p:nvPr>
            <p:ph type="body" idx="1"/>
          </p:nvPr>
        </p:nvSpPr>
        <p:spPr>
          <a:xfrm>
            <a:off x="457200" y="1600200"/>
            <a:ext cx="8534400" cy="3962400"/>
          </a:xfrm>
        </p:spPr>
        <p:txBody>
          <a:bodyPr/>
          <a:lstStyle/>
          <a:p>
            <a:pPr>
              <a:lnSpc>
                <a:spcPct val="80000"/>
              </a:lnSpc>
              <a:defRPr/>
            </a:pPr>
            <a:r>
              <a:rPr lang="en-US" sz="2000" dirty="0"/>
              <a:t>Prompt, predictable contractor response and 24/7 equipment </a:t>
            </a:r>
          </a:p>
          <a:p>
            <a:pPr>
              <a:lnSpc>
                <a:spcPct val="80000"/>
              </a:lnSpc>
              <a:buFont typeface="Wingdings" pitchFamily="2" charset="2"/>
              <a:buNone/>
              <a:defRPr/>
            </a:pPr>
            <a:r>
              <a:rPr lang="en-US" sz="2000" dirty="0"/>
              <a:t>	availability.</a:t>
            </a:r>
          </a:p>
          <a:p>
            <a:pPr>
              <a:lnSpc>
                <a:spcPct val="80000"/>
              </a:lnSpc>
              <a:defRPr/>
            </a:pPr>
            <a:r>
              <a:rPr lang="en-US" sz="2000" dirty="0"/>
              <a:t>Minimum of one 30 ton and one 50 ton recovery wrecker with full sets of tools.</a:t>
            </a:r>
          </a:p>
          <a:p>
            <a:pPr>
              <a:lnSpc>
                <a:spcPct val="80000"/>
              </a:lnSpc>
              <a:defRPr/>
            </a:pPr>
            <a:r>
              <a:rPr lang="en-US" sz="2000" dirty="0"/>
              <a:t>Support truck with an extensive array of equipment and full traffic control &amp; fluid spill mitigation capability.</a:t>
            </a:r>
          </a:p>
          <a:p>
            <a:pPr>
              <a:lnSpc>
                <a:spcPct val="80000"/>
              </a:lnSpc>
              <a:defRPr/>
            </a:pPr>
            <a:r>
              <a:rPr lang="en-US" sz="2000" dirty="0"/>
              <a:t>Other specialized heavy equipment (low-boys, bobcats, tractor-trailers)</a:t>
            </a:r>
          </a:p>
          <a:p>
            <a:pPr>
              <a:lnSpc>
                <a:spcPct val="80000"/>
              </a:lnSpc>
              <a:buFont typeface="Wingdings" pitchFamily="2" charset="2"/>
              <a:buNone/>
              <a:defRPr/>
            </a:pPr>
            <a:endParaRPr lang="en-US" sz="2000" dirty="0"/>
          </a:p>
          <a:p>
            <a:pPr>
              <a:lnSpc>
                <a:spcPct val="80000"/>
              </a:lnSpc>
              <a:defRPr/>
            </a:pPr>
            <a:r>
              <a:rPr lang="en-US" sz="2000" dirty="0"/>
              <a:t>Highly trained operators with full certification in advanced heavy towing and recovery as well as MUTCD traffic control and Hazardous Material awareness. also TIM ‘Quick Clearance’ strategies</a:t>
            </a:r>
          </a:p>
          <a:p>
            <a:pPr>
              <a:lnSpc>
                <a:spcPct val="80000"/>
              </a:lnSpc>
              <a:buFont typeface="Wingdings" pitchFamily="2" charset="2"/>
              <a:buNone/>
              <a:defRPr/>
            </a:pP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p:txBody>
          <a:bodyPr/>
          <a:lstStyle/>
          <a:p>
            <a:pPr eaLnBrk="1" hangingPunct="1">
              <a:defRPr/>
            </a:pPr>
            <a:r>
              <a:rPr lang="en-US" smtClean="0"/>
              <a:t>TRIP Maintenance</a:t>
            </a:r>
          </a:p>
        </p:txBody>
      </p:sp>
      <p:sp>
        <p:nvSpPr>
          <p:cNvPr id="355331" name="Rectangle 3"/>
          <p:cNvSpPr>
            <a:spLocks noGrp="1" noChangeArrowheads="1"/>
          </p:cNvSpPr>
          <p:nvPr>
            <p:ph type="body" idx="1"/>
          </p:nvPr>
        </p:nvSpPr>
        <p:spPr/>
        <p:txBody>
          <a:bodyPr/>
          <a:lstStyle/>
          <a:p>
            <a:pPr eaLnBrk="1" hangingPunct="1">
              <a:defRPr/>
            </a:pPr>
            <a:r>
              <a:rPr lang="en-US" smtClean="0"/>
              <a:t>After Incident Review (AIR) – every TRIP activation!</a:t>
            </a:r>
          </a:p>
          <a:p>
            <a:pPr eaLnBrk="1" hangingPunct="1">
              <a:defRPr/>
            </a:pPr>
            <a:r>
              <a:rPr lang="en-US" smtClean="0"/>
              <a:t>Periodic Inspections</a:t>
            </a:r>
          </a:p>
          <a:p>
            <a:pPr eaLnBrk="1" hangingPunct="1">
              <a:defRPr/>
            </a:pPr>
            <a:r>
              <a:rPr lang="en-US" smtClean="0"/>
              <a:t>Investigate complaints</a:t>
            </a:r>
          </a:p>
          <a:p>
            <a:pPr eaLnBrk="1" hangingPunct="1">
              <a:defRPr/>
            </a:pPr>
            <a:r>
              <a:rPr lang="en-US" smtClean="0"/>
              <a:t>On-going COMPANY training (8 hours annually)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pPr>
              <a:defRPr/>
            </a:pPr>
            <a:r>
              <a:rPr lang="en-US" sz="4000"/>
              <a:t>What is the advantage of participating in TRIP?</a:t>
            </a:r>
          </a:p>
        </p:txBody>
      </p:sp>
      <p:sp>
        <p:nvSpPr>
          <p:cNvPr id="288771" name="Rectangle 3"/>
          <p:cNvSpPr>
            <a:spLocks noGrp="1" noChangeArrowheads="1"/>
          </p:cNvSpPr>
          <p:nvPr>
            <p:ph type="body" idx="1"/>
          </p:nvPr>
        </p:nvSpPr>
        <p:spPr>
          <a:xfrm>
            <a:off x="2438400" y="1600200"/>
            <a:ext cx="6477000" cy="3886200"/>
          </a:xfrm>
        </p:spPr>
        <p:txBody>
          <a:bodyPr/>
          <a:lstStyle/>
          <a:p>
            <a:pPr>
              <a:lnSpc>
                <a:spcPct val="80000"/>
              </a:lnSpc>
              <a:buFont typeface="Wingdings" pitchFamily="2" charset="2"/>
              <a:buNone/>
              <a:defRPr/>
            </a:pPr>
            <a:r>
              <a:rPr lang="en-US" sz="2400" dirty="0">
                <a:effectLst/>
              </a:rPr>
              <a:t>Monetary compensation for meeting the following clearance goals:</a:t>
            </a:r>
          </a:p>
          <a:p>
            <a:pPr>
              <a:lnSpc>
                <a:spcPct val="80000"/>
              </a:lnSpc>
              <a:defRPr/>
            </a:pPr>
            <a:endParaRPr lang="en-US" sz="2400" dirty="0">
              <a:effectLst/>
            </a:endParaRPr>
          </a:p>
          <a:p>
            <a:pPr lvl="1">
              <a:lnSpc>
                <a:spcPct val="80000"/>
              </a:lnSpc>
              <a:defRPr/>
            </a:pPr>
            <a:r>
              <a:rPr lang="en-US" sz="1600" b="1" dirty="0"/>
              <a:t>Response of both wreckers and support truck within a pre-determined timeframe.</a:t>
            </a:r>
          </a:p>
          <a:p>
            <a:pPr lvl="1">
              <a:lnSpc>
                <a:spcPct val="80000"/>
              </a:lnSpc>
              <a:defRPr/>
            </a:pPr>
            <a:endParaRPr lang="en-US" sz="1600" b="1" dirty="0"/>
          </a:p>
          <a:p>
            <a:pPr lvl="1">
              <a:lnSpc>
                <a:spcPct val="80000"/>
              </a:lnSpc>
              <a:defRPr/>
            </a:pPr>
            <a:r>
              <a:rPr lang="en-US" sz="1600" b="1" dirty="0"/>
              <a:t>Clearing and opening all travel lanes successfully within 90 minutes from NTP</a:t>
            </a:r>
          </a:p>
          <a:p>
            <a:pPr lvl="1">
              <a:lnSpc>
                <a:spcPct val="80000"/>
              </a:lnSpc>
              <a:defRPr/>
            </a:pPr>
            <a:endParaRPr lang="en-US" sz="1600" b="1" dirty="0"/>
          </a:p>
          <a:p>
            <a:pPr lvl="1">
              <a:lnSpc>
                <a:spcPct val="80000"/>
              </a:lnSpc>
              <a:defRPr/>
            </a:pPr>
            <a:r>
              <a:rPr lang="en-US" sz="1600" b="1" dirty="0"/>
              <a:t>Supplying additional special equipment at the request of  incident commanders.</a:t>
            </a:r>
          </a:p>
          <a:p>
            <a:pPr lvl="1">
              <a:lnSpc>
                <a:spcPct val="80000"/>
              </a:lnSpc>
              <a:defRPr/>
            </a:pPr>
            <a:endParaRPr lang="en-US" sz="1600" b="1" dirty="0"/>
          </a:p>
          <a:p>
            <a:pPr lvl="1">
              <a:lnSpc>
                <a:spcPct val="80000"/>
              </a:lnSpc>
              <a:buFontTx/>
              <a:buNone/>
              <a:defRPr/>
            </a:pPr>
            <a:r>
              <a:rPr lang="en-US" sz="1800" dirty="0">
                <a:solidFill>
                  <a:schemeClr val="folHlink"/>
                </a:solidFill>
              </a:rPr>
              <a:t>$2500  to  $3500 incentive </a:t>
            </a:r>
            <a:r>
              <a:rPr lang="en-US" sz="1600" b="1" dirty="0">
                <a:solidFill>
                  <a:schemeClr val="folHlink"/>
                </a:solidFill>
              </a:rPr>
              <a:t>for Quick Clearance</a:t>
            </a:r>
          </a:p>
          <a:p>
            <a:pPr lvl="1">
              <a:lnSpc>
                <a:spcPct val="80000"/>
              </a:lnSpc>
              <a:buFontTx/>
              <a:buNone/>
              <a:defRPr/>
            </a:pPr>
            <a:r>
              <a:rPr lang="en-US" sz="1800" dirty="0">
                <a:solidFill>
                  <a:schemeClr val="folHlink"/>
                </a:solidFill>
              </a:rPr>
              <a:t>         (</a:t>
            </a:r>
            <a:r>
              <a:rPr lang="en-US" sz="1400" dirty="0">
                <a:solidFill>
                  <a:schemeClr val="folHlink"/>
                </a:solidFill>
              </a:rPr>
              <a:t>Truck owners pay all tow bills</a:t>
            </a:r>
            <a:r>
              <a:rPr lang="en-US" sz="1800" dirty="0">
                <a:solidFill>
                  <a:schemeClr val="folHlink"/>
                </a:solidFill>
              </a:rPr>
              <a:t>)</a:t>
            </a:r>
            <a:endParaRPr lang="en-US" sz="1400" dirty="0">
              <a:solidFill>
                <a:schemeClr val="folHlink"/>
              </a:solidFill>
            </a:endParaRPr>
          </a:p>
          <a:p>
            <a:pPr>
              <a:lnSpc>
                <a:spcPct val="80000"/>
              </a:lnSpc>
              <a:defRPr/>
            </a:pPr>
            <a:endParaRPr lang="en-US" sz="1400" dirty="0"/>
          </a:p>
        </p:txBody>
      </p:sp>
      <p:pic>
        <p:nvPicPr>
          <p:cNvPr id="14340" name="Picture 7" descr="MPj03168650000[1]"/>
          <p:cNvPicPr>
            <a:picLocks noChangeAspect="1" noChangeArrowheads="1"/>
          </p:cNvPicPr>
          <p:nvPr/>
        </p:nvPicPr>
        <p:blipFill>
          <a:blip r:embed="rId3" cstate="print"/>
          <a:srcRect t="25000"/>
          <a:stretch>
            <a:fillRect/>
          </a:stretch>
        </p:blipFill>
        <p:spPr bwMode="auto">
          <a:xfrm>
            <a:off x="381000" y="2362200"/>
            <a:ext cx="2401888" cy="2743200"/>
          </a:xfrm>
          <a:prstGeom prst="rect">
            <a:avLst/>
          </a:prstGeom>
          <a:noFill/>
          <a:ln w="9525">
            <a:noFill/>
            <a:miter lim="800000"/>
            <a:headEnd/>
            <a:tailEnd/>
          </a:ln>
        </p:spPr>
      </p:pic>
      <p:sp>
        <p:nvSpPr>
          <p:cNvPr id="5" name="TextBox 4"/>
          <p:cNvSpPr txBox="1"/>
          <p:nvPr/>
        </p:nvSpPr>
        <p:spPr>
          <a:xfrm>
            <a:off x="762000" y="5257800"/>
            <a:ext cx="6110288" cy="701675"/>
          </a:xfrm>
          <a:prstGeom prst="rect">
            <a:avLst/>
          </a:prstGeom>
          <a:noFill/>
        </p:spPr>
        <p:txBody>
          <a:bodyPr wrap="none">
            <a:spAutoFit/>
          </a:bodyPr>
          <a:lstStyle/>
          <a:p>
            <a:pPr>
              <a:defRPr/>
            </a:pPr>
            <a:r>
              <a:rPr lang="en-US" dirty="0"/>
              <a:t>Note: Disincentive = $600 + $10 per minute after 3 hours</a:t>
            </a:r>
          </a:p>
          <a:p>
            <a:pPr>
              <a:defRPr/>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Slit">
  <a:themeElements>
    <a:clrScheme name="2_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2_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2_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2_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2_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2_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2_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2_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2_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2_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2_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9162</TotalTime>
  <Words>1081</Words>
  <Application>Microsoft Office PowerPoint</Application>
  <PresentationFormat>On-screen Show (4:3)</PresentationFormat>
  <Paragraphs>181</Paragraphs>
  <Slides>21</Slides>
  <Notes>18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24" baseType="lpstr">
      <vt:lpstr>2_Slit</vt:lpstr>
      <vt:lpstr>Custom Design</vt:lpstr>
      <vt:lpstr>Acrobat Document</vt:lpstr>
      <vt:lpstr>Slide 1</vt:lpstr>
      <vt:lpstr>TRIP Overview</vt:lpstr>
      <vt:lpstr>TRIP Overview:  Purpose</vt:lpstr>
      <vt:lpstr>TRIP Specifications:  Criteria</vt:lpstr>
      <vt:lpstr>How is a TRIP Activated?</vt:lpstr>
      <vt:lpstr>TRIP Qualifications:  Response Times</vt:lpstr>
      <vt:lpstr>What are the requirements to participate in TRIP?</vt:lpstr>
      <vt:lpstr>TRIP Maintenance</vt:lpstr>
      <vt:lpstr>What is the advantage of participating in TRIP?</vt:lpstr>
      <vt:lpstr>TRIP Overview:  Performance Measures</vt:lpstr>
      <vt:lpstr>TRIP Overview:   Benefits</vt:lpstr>
      <vt:lpstr>Slide 12</vt:lpstr>
      <vt:lpstr>TRIP Project Boundaries &amp; Expansion</vt:lpstr>
      <vt:lpstr>TRIP Performance Measures Comparison of Time to Roadway Clearance 2007 vs. 2008 </vt:lpstr>
      <vt:lpstr>TRIP Performance Measures TRIP Activations</vt:lpstr>
      <vt:lpstr>TRIP Program Costs and Benefits</vt:lpstr>
      <vt:lpstr>“The likelihood of a secondary crash increases by 2.8 percent for each minute the primary incident continues to be a hazard.”   Source: “ITS Impacts on Safety and Traffic Management” Karlaftis, Latoski, Richards, Sinha </vt:lpstr>
      <vt:lpstr>TRIP Program Costs and Benefits</vt:lpstr>
      <vt:lpstr>More Program Information </vt:lpstr>
      <vt:lpstr>TRIP Contact Information</vt:lpstr>
      <vt:lpstr>QUESTIONS?</vt:lpstr>
    </vt:vector>
  </TitlesOfParts>
  <Company>Delcan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Christine Macaulay</dc:creator>
  <cp:lastModifiedBy>mroberson</cp:lastModifiedBy>
  <cp:revision>506</cp:revision>
  <dcterms:created xsi:type="dcterms:W3CDTF">2006-12-06T16:08:53Z</dcterms:created>
  <dcterms:modified xsi:type="dcterms:W3CDTF">2009-10-26T16:28:33Z</dcterms:modified>
</cp:coreProperties>
</file>