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56" r:id="rId11"/>
    <p:sldId id="257" r:id="rId12"/>
    <p:sldId id="25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dot.ad.local\gdot\Operations\Maintenance\PerformanceMetrics\HERO%20Monthly%20Report\2009%20HERO%20Monthly%20Report\Jan%202009\Hero_Monthly_Master-2009%20(Jan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dot.ad.local\gdot\Operations\Maintenance\PerformanceMetrics\HERO%20Monthly%20Report\2009%20HERO%20Monthly%20Report\Jan%202009\Hero_Monthly_Master-2009%20(Jan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Total HERO</a:t>
            </a:r>
            <a:r>
              <a:rPr lang="en-US" sz="3200" baseline="0" dirty="0"/>
              <a:t> Assist </a:t>
            </a:r>
            <a:endParaRPr lang="en-US" sz="3200" dirty="0"/>
          </a:p>
        </c:rich>
      </c:tx>
    </c:title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4,365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79710144927534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dLbl>
            <c:showVal val="1"/>
          </c:dLbls>
          <c:cat>
            <c:numRef>
              <c:f>'01-2009'!$B$49:$B$61</c:f>
              <c:numCache>
                <c:formatCode>[$-409]mmm\-yy;@</c:formatCode>
                <c:ptCount val="13"/>
                <c:pt idx="0">
                  <c:v>39455</c:v>
                </c:pt>
                <c:pt idx="1">
                  <c:v>39486</c:v>
                </c:pt>
                <c:pt idx="2">
                  <c:v>39515</c:v>
                </c:pt>
                <c:pt idx="3">
                  <c:v>39546</c:v>
                </c:pt>
                <c:pt idx="4">
                  <c:v>39576</c:v>
                </c:pt>
                <c:pt idx="5">
                  <c:v>39607</c:v>
                </c:pt>
                <c:pt idx="6">
                  <c:v>39637</c:v>
                </c:pt>
                <c:pt idx="7">
                  <c:v>39668</c:v>
                </c:pt>
                <c:pt idx="8">
                  <c:v>39699</c:v>
                </c:pt>
                <c:pt idx="9">
                  <c:v>39729</c:v>
                </c:pt>
                <c:pt idx="10">
                  <c:v>39760</c:v>
                </c:pt>
                <c:pt idx="11">
                  <c:v>39790</c:v>
                </c:pt>
                <c:pt idx="12">
                  <c:v>39821</c:v>
                </c:pt>
              </c:numCache>
            </c:numRef>
          </c:cat>
          <c:val>
            <c:numRef>
              <c:f>'01-2009'!$D$49:$D$61</c:f>
              <c:numCache>
                <c:formatCode>#,##0</c:formatCode>
                <c:ptCount val="13"/>
                <c:pt idx="0">
                  <c:v>4365</c:v>
                </c:pt>
                <c:pt idx="1">
                  <c:v>7629</c:v>
                </c:pt>
                <c:pt idx="2">
                  <c:v>7197</c:v>
                </c:pt>
                <c:pt idx="3">
                  <c:v>7876</c:v>
                </c:pt>
                <c:pt idx="4">
                  <c:v>8071</c:v>
                </c:pt>
                <c:pt idx="5">
                  <c:v>9000</c:v>
                </c:pt>
                <c:pt idx="6">
                  <c:v>9162</c:v>
                </c:pt>
                <c:pt idx="7">
                  <c:v>9228</c:v>
                </c:pt>
                <c:pt idx="8">
                  <c:v>9488</c:v>
                </c:pt>
                <c:pt idx="9">
                  <c:v>8415</c:v>
                </c:pt>
                <c:pt idx="10">
                  <c:v>7227</c:v>
                </c:pt>
                <c:pt idx="11">
                  <c:v>8779</c:v>
                </c:pt>
                <c:pt idx="12">
                  <c:v>8690</c:v>
                </c:pt>
              </c:numCache>
            </c:numRef>
          </c:val>
        </c:ser>
        <c:dLbls>
          <c:showVal val="1"/>
        </c:dLbls>
        <c:shape val="cylinder"/>
        <c:axId val="32318208"/>
        <c:axId val="32319744"/>
        <c:axId val="0"/>
      </c:bar3DChart>
      <c:catAx>
        <c:axId val="32318208"/>
        <c:scaling>
          <c:orientation val="minMax"/>
        </c:scaling>
        <c:axPos val="b"/>
        <c:numFmt formatCode="[$-409]mmm\-yy;@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319744"/>
        <c:crosses val="autoZero"/>
        <c:lblAlgn val="ctr"/>
        <c:lblOffset val="100"/>
        <c:tickLblSkip val="1"/>
        <c:tickMarkSkip val="1"/>
      </c:catAx>
      <c:valAx>
        <c:axId val="32319744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3231820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'01-2009'!$BN$246</c:f>
              <c:strCache>
                <c:ptCount val="1"/>
                <c:pt idx="0">
                  <c:v>January-09</c:v>
                </c:pt>
              </c:strCache>
            </c:strRef>
          </c:tx>
          <c:cat>
            <c:strRef>
              <c:f>'01-2009'!$BM$247:$BM$254</c:f>
              <c:strCache>
                <c:ptCount val="8"/>
                <c:pt idx="0">
                  <c:v>I-285</c:v>
                </c:pt>
                <c:pt idx="1">
                  <c:v>I-85</c:v>
                </c:pt>
                <c:pt idx="2">
                  <c:v>I-75</c:v>
                </c:pt>
                <c:pt idx="3">
                  <c:v>I-20</c:v>
                </c:pt>
                <c:pt idx="4">
                  <c:v>I-75/85</c:v>
                </c:pt>
                <c:pt idx="5">
                  <c:v>GA400</c:v>
                </c:pt>
                <c:pt idx="6">
                  <c:v>Other*</c:v>
                </c:pt>
                <c:pt idx="7">
                  <c:v>I-575</c:v>
                </c:pt>
              </c:strCache>
            </c:strRef>
          </c:cat>
          <c:val>
            <c:numRef>
              <c:f>'01-2009'!$BN$247:$BN$254</c:f>
              <c:numCache>
                <c:formatCode>General</c:formatCode>
                <c:ptCount val="8"/>
                <c:pt idx="0">
                  <c:v>2708</c:v>
                </c:pt>
                <c:pt idx="1">
                  <c:v>1606</c:v>
                </c:pt>
                <c:pt idx="2">
                  <c:v>1424</c:v>
                </c:pt>
                <c:pt idx="3">
                  <c:v>1167</c:v>
                </c:pt>
                <c:pt idx="4">
                  <c:v>1029</c:v>
                </c:pt>
                <c:pt idx="5">
                  <c:v>535</c:v>
                </c:pt>
                <c:pt idx="6">
                  <c:v>181</c:v>
                </c:pt>
                <c:pt idx="7">
                  <c:v>32</c:v>
                </c:pt>
              </c:numCache>
            </c:numRef>
          </c:val>
        </c:ser>
        <c:axId val="32336128"/>
        <c:axId val="39060224"/>
      </c:barChart>
      <c:catAx>
        <c:axId val="32336128"/>
        <c:scaling>
          <c:orientation val="maxMin"/>
        </c:scaling>
        <c:axPos val="l"/>
        <c:numFmt formatCode="@" sourceLinked="0"/>
        <c:maj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39060224"/>
        <c:crosses val="autoZero"/>
        <c:auto val="1"/>
        <c:lblAlgn val="ctr"/>
        <c:lblOffset val="100"/>
        <c:tickLblSkip val="1"/>
        <c:tickMarkSkip val="1"/>
      </c:catAx>
      <c:valAx>
        <c:axId val="39060224"/>
        <c:scaling>
          <c:orientation val="minMax"/>
        </c:scaling>
        <c:axPos val="t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32336128"/>
        <c:crosses val="autoZero"/>
        <c:crossBetween val="between"/>
      </c:valAx>
      <c:spPr>
        <a:solidFill>
          <a:schemeClr val="bg1">
            <a:lumMod val="65000"/>
          </a:schemeClr>
        </a:solidFill>
      </c:spPr>
    </c:plotArea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Totals</a:t>
            </a:r>
          </a:p>
        </c:rich>
      </c:tx>
      <c:layout>
        <c:manualLayout>
          <c:xMode val="edge"/>
          <c:yMode val="edge"/>
          <c:x val="0.4050932606808179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dLbls>
            <c:dLbl>
              <c:idx val="1"/>
              <c:layout>
                <c:manualLayout>
                  <c:x val="-4.0875468993774769E-2"/>
                  <c:y val="-0.18417105538345788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/>
                      <a:t>Stall
</a:t>
                    </a:r>
                    <a:r>
                      <a:rPr lang="en-US" sz="2000" dirty="0" smtClean="0"/>
                      <a:t>70%</a:t>
                    </a:r>
                    <a:endParaRPr lang="en-US" sz="20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7.9830179809613516E-2"/>
                  <c:y val="2.50793553149606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dirty="0" smtClean="0"/>
                      <a:t>Debris/</a:t>
                    </a:r>
                    <a:r>
                      <a:rPr lang="en-US" sz="1400" dirty="0" err="1" smtClean="0"/>
                      <a:t>Othe</a:t>
                    </a:r>
                    <a:r>
                      <a:rPr lang="en-US" dirty="0"/>
                      <a:t>
8%</a:t>
                    </a:r>
                  </a:p>
                </c:rich>
              </c:tx>
              <c:spPr/>
              <c:dLblPos val="bestFit"/>
            </c:dLbl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Wrecks</c:v>
                </c:pt>
                <c:pt idx="1">
                  <c:v>Stall</c:v>
                </c:pt>
                <c:pt idx="2">
                  <c:v>Debris/Other</c:v>
                </c:pt>
                <c:pt idx="3">
                  <c:v>Abandon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65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7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7900132853763652"/>
          <c:y val="0"/>
        </c:manualLayout>
      </c:layout>
      <c:txPr>
        <a:bodyPr/>
        <a:lstStyle/>
        <a:p>
          <a:pPr>
            <a:defRPr sz="28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Detection</c:v>
                </c:pt>
              </c:strCache>
            </c:strRef>
          </c:tx>
          <c:dLbls>
            <c:dLbl>
              <c:idx val="0"/>
              <c:layout>
                <c:manualLayout>
                  <c:x val="-0.16337966276942656"/>
                  <c:y val="-0.20780291099976139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2.3164916885389332E-2"/>
                  <c:y val="1.80751388634560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2.0566292849757407E-2"/>
                  <c:y val="3.9632068718682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3"/>
              <c:delete val="1"/>
            </c:dLbl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HERO Oper</c:v>
                </c:pt>
                <c:pt idx="1">
                  <c:v>TMC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8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BE71-6B8E-44A8-B2B4-4EB26926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37B7-2860-44E2-8F8C-C704B8714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AFD6-2A61-4F42-816F-F692E01E6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12639D-09D2-4E6F-AA40-E12D21C952B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D6CD63-AB45-497E-8749-D1D7C66E0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TIM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533400"/>
            <a:ext cx="4343400" cy="2285999"/>
          </a:xfrm>
          <a:noFill/>
        </p:spPr>
      </p:pic>
      <p:sp>
        <p:nvSpPr>
          <p:cNvPr id="5" name="Rectangle 4"/>
          <p:cNvSpPr/>
          <p:nvPr/>
        </p:nvSpPr>
        <p:spPr>
          <a:xfrm>
            <a:off x="0" y="3200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Highway Emergency Response Operator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57912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Total Assists for 2008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96,437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228600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892611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7620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526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32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44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62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05600" y="58674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8200" y="5867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I-575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5867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Ga</a:t>
            </a:r>
            <a:r>
              <a:rPr lang="en-US" b="1" dirty="0" smtClean="0"/>
              <a:t> 400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86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I-75/85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I-20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5867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I-75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I-85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5867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I-285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7338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244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150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7056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962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7432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620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52600" y="6172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906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6172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71800" y="617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535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1029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76800" y="6172200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1167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674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1424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1606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8486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2708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Type Incidents &amp; Detection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5257799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4114800" y="1828800"/>
          <a:ext cx="5029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8"/>
          <p:cNvSpPr txBox="1">
            <a:spLocks noChangeArrowheads="1"/>
          </p:cNvSpPr>
          <p:nvPr/>
        </p:nvSpPr>
        <p:spPr bwMode="auto">
          <a:xfrm>
            <a:off x="2438400" y="5105400"/>
            <a:ext cx="4724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GARY MILLSAPS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GEORGIA </a:t>
            </a:r>
            <a:r>
              <a:rPr lang="en-US" dirty="0" smtClean="0"/>
              <a:t>DOT – HERO Manager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gmillsaps@dot.ga.gov</a:t>
            </a:r>
            <a:endParaRPr lang="en-US" dirty="0">
              <a:solidFill>
                <a:srgbClr val="00B0F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/>
              <a:t>(404) 894-3857</a:t>
            </a:r>
          </a:p>
        </p:txBody>
      </p:sp>
      <p:pic>
        <p:nvPicPr>
          <p:cNvPr id="24579" name="Picture 32" descr="P1010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"/>
            <a:ext cx="8229600" cy="4914900"/>
          </a:xfrm>
          <a:noFill/>
        </p:spPr>
      </p:pic>
      <p:sp>
        <p:nvSpPr>
          <p:cNvPr id="24580" name="WordArt 34"/>
          <p:cNvSpPr>
            <a:spLocks noChangeArrowheads="1" noChangeShapeType="1" noTextEdit="1"/>
          </p:cNvSpPr>
          <p:nvPr/>
        </p:nvSpPr>
        <p:spPr bwMode="auto">
          <a:xfrm rot="1060333">
            <a:off x="1828800" y="2133600"/>
            <a:ext cx="4314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562600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HERO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495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  <a:latin typeface="Arial" charset="0"/>
              </a:rPr>
              <a:t>A well trained technician whose primary responsibility is to expedite the clean up and removal of any congestion causing incident that occurs on the interstate system.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Arial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240338" y="1981200"/>
          <a:ext cx="3044825" cy="4113213"/>
        </p:xfrm>
        <a:graphic>
          <a:graphicData uri="http://schemas.openxmlformats.org/presentationml/2006/ole">
            <p:oleObj spid="_x0000_s17410" name="PhotoSuite Image" r:id="rId3" imgW="3228840" imgH="4362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HERO TRAINING</a:t>
            </a:r>
          </a:p>
        </p:txBody>
      </p:sp>
      <p:sp>
        <p:nvSpPr>
          <p:cNvPr id="249864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E3381B"/>
                </a:solidFill>
                <a:effectLst/>
              </a:rPr>
              <a:t>300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 hours of controlled environment training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Minimum of </a:t>
            </a:r>
            <a:r>
              <a:rPr lang="en-US" sz="2000" b="1" dirty="0" smtClean="0">
                <a:solidFill>
                  <a:srgbClr val="E3381B"/>
                </a:solidFill>
                <a:effectLst/>
              </a:rPr>
              <a:t>5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weeks on-the-job training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</p:txBody>
      </p:sp>
      <p:sp>
        <p:nvSpPr>
          <p:cNvPr id="24986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914900" y="1981200"/>
            <a:ext cx="36957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Basic Auto Mechanics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Traffic Control &amp; Incident Management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Emergency Vehicle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1st Responder </a:t>
            </a:r>
            <a:r>
              <a:rPr lang="en-US" sz="2000" b="1" dirty="0" err="1" smtClean="0">
                <a:solidFill>
                  <a:schemeClr val="tx2"/>
                </a:solidFill>
                <a:effectLst/>
              </a:rPr>
              <a:t>Haz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-Mat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Interagency Coordination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Crash Victim Extrication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Radio/Telephone Protocol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Legal Liability Issues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1st Responder First-Aid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 Push Bumper Training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</p:txBody>
      </p:sp>
      <p:pic>
        <p:nvPicPr>
          <p:cNvPr id="18437" name="Picture 10" descr="P610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846138" y="609600"/>
            <a:ext cx="89408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endParaRPr lang="en-US" sz="3800" b="1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ffectLst/>
              </a:rPr>
              <a:t>Highway Emergency Response Vehicle</a:t>
            </a:r>
            <a:br>
              <a:rPr lang="en-US" sz="4000" smtClean="0">
                <a:effectLst/>
              </a:rPr>
            </a:br>
            <a:endParaRPr lang="en-US" sz="4000" smtClean="0">
              <a:effectLst/>
            </a:endParaRPr>
          </a:p>
        </p:txBody>
      </p:sp>
      <p:pic>
        <p:nvPicPr>
          <p:cNvPr id="19460" name="Picture 6" descr="Operator Tr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457200"/>
            <a:ext cx="7713662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sz="4300" b="1" dirty="0" smtClean="0">
                <a:solidFill>
                  <a:schemeClr val="tx1"/>
                </a:solidFill>
              </a:rPr>
              <a:t>HERO Vehicles are equipped with:</a:t>
            </a:r>
            <a:endParaRPr lang="en-US" sz="4300" b="1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4876800" cy="4114800"/>
          </a:xfrm>
        </p:spPr>
        <p:txBody>
          <a:bodyPr lIns="90488" tIns="44450" rIns="90488" bIns="44450"/>
          <a:lstStyle/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Push Bumpers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Traffic Control Devices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Fuel Transfer Tank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Retractable Arrow Board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Jump Starting System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Halogen Flood Lights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First Aid Kits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Air Compressor</a:t>
            </a:r>
          </a:p>
          <a:p>
            <a:pPr eaLnBrk="1" hangingPunct="1">
              <a:buSzTx/>
              <a:buFont typeface="Wingdings" pitchFamily="2" charset="2"/>
              <a:buChar char="§"/>
              <a:defRPr/>
            </a:pPr>
            <a:r>
              <a:rPr lang="en-US" sz="2400" b="1" smtClean="0">
                <a:latin typeface="Antique Olive" pitchFamily="34" charset="0"/>
              </a:rPr>
              <a:t>Air Tools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29200" y="19050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P.A. System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Power Inverter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Floor Jack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Hand Tools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Absorbent Materials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Gasoline, Coolant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ntique Olive" pitchFamily="34" charset="0"/>
              </a:rPr>
              <a:t>Nextel Radios&amp; </a:t>
            </a:r>
            <a:endParaRPr lang="en-US" sz="2400" b="1" dirty="0">
              <a:latin typeface="Antique Olive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Antique Olive" pitchFamily="34" charset="0"/>
              </a:rPr>
              <a:t>	800MHz Radios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2400" y="381000"/>
            <a:ext cx="772160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endParaRPr lang="en-US" sz="4800" b="1">
              <a:latin typeface="Antique Olive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89063" y="1219200"/>
            <a:ext cx="7991475" cy="490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ntique Olive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b="1">
                <a:latin typeface="Antique Olive" pitchFamily="34" charset="0"/>
              </a:rPr>
              <a:t>						</a:t>
            </a:r>
            <a:r>
              <a:rPr lang="en-US" sz="3200" b="1">
                <a:solidFill>
                  <a:schemeClr val="hlink"/>
                </a:solidFill>
                <a:latin typeface="Antique Olive" pitchFamily="34" charset="0"/>
              </a:rPr>
              <a:t>	</a:t>
            </a:r>
            <a:endParaRPr lang="en-US" sz="4000" b="1">
              <a:solidFill>
                <a:schemeClr val="hlink"/>
              </a:solidFill>
              <a:latin typeface="Antique Olive" pitchFamily="34" charset="0"/>
            </a:endParaRP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ffectLst/>
              </a:rPr>
              <a:t>Types of Assistance</a:t>
            </a:r>
            <a:br>
              <a:rPr lang="en-US" b="1" dirty="0" smtClean="0">
                <a:solidFill>
                  <a:schemeClr val="tx1"/>
                </a:solidFill>
                <a:effectLst/>
              </a:rPr>
            </a:br>
            <a:endParaRPr lang="en-US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150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Providing small quantities of fuel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Changing flat tires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Jump starting vehicles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Minor mechanical repairs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Providing coolant/water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Relocating stalled vehicles (from hazardous locations)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Transport stranded motorists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effectLst/>
              </a:rPr>
              <a:t>Provide road and travel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1150938" y="304800"/>
            <a:ext cx="80946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endParaRPr lang="en-US" sz="3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tique Olive" pitchFamily="34" charset="0"/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effectLst/>
              </a:rPr>
              <a:t>Setting up traffic control </a:t>
            </a:r>
            <a:br>
              <a:rPr lang="en-US" sz="4000" smtClean="0">
                <a:solidFill>
                  <a:schemeClr val="tx1"/>
                </a:solidFill>
                <a:effectLst/>
              </a:rPr>
            </a:br>
            <a:r>
              <a:rPr lang="en-US" sz="4000" smtClean="0">
                <a:solidFill>
                  <a:schemeClr val="tx1"/>
                </a:solidFill>
                <a:effectLst/>
              </a:rPr>
              <a:t>and/or detour routes</a:t>
            </a:r>
            <a:br>
              <a:rPr lang="en-US" sz="4000" smtClean="0">
                <a:solidFill>
                  <a:schemeClr val="tx1"/>
                </a:solidFill>
                <a:effectLst/>
              </a:rPr>
            </a:br>
            <a:r>
              <a:rPr lang="en-US" sz="4000" smtClean="0">
                <a:solidFill>
                  <a:schemeClr val="tx1"/>
                </a:solidFill>
                <a:effectLst/>
              </a:rPr>
              <a:t>     at major incident scenes</a:t>
            </a: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22532" name="Picture 6" descr="P420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71700"/>
            <a:ext cx="7772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25950"/>
            <a:ext cx="2830513" cy="243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881063" y="228600"/>
            <a:ext cx="7569200" cy="1960563"/>
          </a:xfrm>
        </p:spPr>
        <p:txBody>
          <a:bodyPr lIns="90488" tIns="44450" rIns="90488" bIns="44450" anchor="t"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tx1"/>
                </a:solidFill>
              </a:rPr>
              <a:t>HERO Unit</a:t>
            </a:r>
          </a:p>
        </p:txBody>
      </p:sp>
      <p:pic>
        <p:nvPicPr>
          <p:cNvPr id="23556" name="Picture 4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80163" y="609600"/>
            <a:ext cx="2763837" cy="2438400"/>
          </a:xfrm>
          <a:noFill/>
        </p:spPr>
      </p:pic>
      <p:pic>
        <p:nvPicPr>
          <p:cNvPr id="23557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733800"/>
            <a:ext cx="3848100" cy="281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6838" y="4575175"/>
            <a:ext cx="2697162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905000"/>
            <a:ext cx="3170238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60" name="Picture 10" descr="atlanta fatal her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7526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0"/>
          <a:ext cx="7467600" cy="6858000"/>
        </p:xfrm>
        <a:graphic>
          <a:graphicData uri="http://schemas.openxmlformats.org/presentationml/2006/ole">
            <p:oleObj spid="_x0000_s1026" name="Acrobat Document" r:id="rId3" imgW="30780000" imgH="4104000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229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Technic</vt:lpstr>
      <vt:lpstr>PhotoSuite Image</vt:lpstr>
      <vt:lpstr>Acrobat Document</vt:lpstr>
      <vt:lpstr>Slide 1</vt:lpstr>
      <vt:lpstr>Slide 2</vt:lpstr>
      <vt:lpstr>HERO TRAINING</vt:lpstr>
      <vt:lpstr>Highway Emergency Response Vehicle </vt:lpstr>
      <vt:lpstr>HERO Vehicles are equipped with:</vt:lpstr>
      <vt:lpstr>Types of Assistance </vt:lpstr>
      <vt:lpstr>Setting up traffic control  and/or detour routes      at major incident scenes</vt:lpstr>
      <vt:lpstr>HERO Unit</vt:lpstr>
      <vt:lpstr>Slide 9</vt:lpstr>
      <vt:lpstr>Slide 10</vt:lpstr>
      <vt:lpstr>Slide 11</vt:lpstr>
      <vt:lpstr>Type Incidents &amp; Detection</vt:lpstr>
      <vt:lpstr>Slide 13</vt:lpstr>
    </vt:vector>
  </TitlesOfParts>
  <Company>Georgia 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gmillsaps</dc:creator>
  <cp:lastModifiedBy>gmillsaps</cp:lastModifiedBy>
  <cp:revision>11</cp:revision>
  <dcterms:created xsi:type="dcterms:W3CDTF">2009-10-23T15:23:01Z</dcterms:created>
  <dcterms:modified xsi:type="dcterms:W3CDTF">2009-10-26T11:57:44Z</dcterms:modified>
</cp:coreProperties>
</file>